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8" r:id="rId2"/>
    <p:sldMasterId id="2147483702" r:id="rId3"/>
  </p:sldMasterIdLst>
  <p:notesMasterIdLst>
    <p:notesMasterId r:id="rId38"/>
  </p:notesMasterIdLst>
  <p:sldIdLst>
    <p:sldId id="466" r:id="rId4"/>
    <p:sldId id="471" r:id="rId5"/>
    <p:sldId id="470" r:id="rId6"/>
    <p:sldId id="476" r:id="rId7"/>
    <p:sldId id="489" r:id="rId8"/>
    <p:sldId id="485" r:id="rId9"/>
    <p:sldId id="502" r:id="rId10"/>
    <p:sldId id="503" r:id="rId11"/>
    <p:sldId id="519" r:id="rId12"/>
    <p:sldId id="507" r:id="rId13"/>
    <p:sldId id="511" r:id="rId14"/>
    <p:sldId id="260" r:id="rId15"/>
    <p:sldId id="268" r:id="rId16"/>
    <p:sldId id="510" r:id="rId17"/>
    <p:sldId id="301" r:id="rId18"/>
    <p:sldId id="514" r:id="rId19"/>
    <p:sldId id="307" r:id="rId20"/>
    <p:sldId id="491" r:id="rId21"/>
    <p:sldId id="495" r:id="rId22"/>
    <p:sldId id="484" r:id="rId23"/>
    <p:sldId id="494" r:id="rId24"/>
    <p:sldId id="493" r:id="rId25"/>
    <p:sldId id="482" r:id="rId26"/>
    <p:sldId id="499" r:id="rId27"/>
    <p:sldId id="506" r:id="rId28"/>
    <p:sldId id="517" r:id="rId29"/>
    <p:sldId id="500" r:id="rId30"/>
    <p:sldId id="488" r:id="rId31"/>
    <p:sldId id="501" r:id="rId32"/>
    <p:sldId id="483" r:id="rId33"/>
    <p:sldId id="257" r:id="rId34"/>
    <p:sldId id="273" r:id="rId35"/>
    <p:sldId id="478" r:id="rId36"/>
    <p:sldId id="47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Jochum" initials="MJ" lastIdx="1" clrIdx="0">
    <p:extLst>
      <p:ext uri="{19B8F6BF-5375-455C-9EA6-DF929625EA0E}">
        <p15:presenceInfo xmlns:p15="http://schemas.microsoft.com/office/powerpoint/2012/main" userId="8883876d26b070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25"/>
    <a:srgbClr val="2E3E46"/>
    <a:srgbClr val="B22222"/>
    <a:srgbClr val="228B22"/>
    <a:srgbClr val="FF7F00"/>
    <a:srgbClr val="B24745"/>
    <a:srgbClr val="4472C4"/>
    <a:srgbClr val="3B4992"/>
    <a:srgbClr val="008B45"/>
    <a:srgbClr val="E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0E49CA-1E06-4F1E-B8C8-8510A9DD4AAB}" v="527" dt="2021-06-08T20:26:01.32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81" autoAdjust="0"/>
    <p:restoredTop sz="96807" autoAdjust="0"/>
  </p:normalViewPr>
  <p:slideViewPr>
    <p:cSldViewPr snapToGrid="0">
      <p:cViewPr varScale="1">
        <p:scale>
          <a:sx n="123" d="100"/>
          <a:sy n="123" d="100"/>
        </p:scale>
        <p:origin x="132" y="258"/>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gridSpacing cx="36576" cy="36576"/>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8BD4FD-9392-0A48-A87B-B5740D106C44}" type="datetimeFigureOut">
              <a:rPr lang="en-US" smtClean="0"/>
              <a:t>6/9/2021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174C89-39AB-4440-A7D3-F7D27E1F3377}" type="slidenum">
              <a:rPr lang="en-US" smtClean="0"/>
              <a:t>‹#›</a:t>
            </a:fld>
            <a:endParaRPr lang="en-US"/>
          </a:p>
        </p:txBody>
      </p:sp>
    </p:spTree>
    <p:extLst>
      <p:ext uri="{BB962C8B-B14F-4D97-AF65-F5344CB8AC3E}">
        <p14:creationId xmlns:p14="http://schemas.microsoft.com/office/powerpoint/2010/main" val="112217424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nlinelibrary.wiley.com/doi/full/10.1002/rmv.2109"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onlinelibrary.wiley.com/action/downloadFigures?id=rmv2109-fig-0001&amp;doi=10.1002%2Frmv.2109"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 you for allowing me to present our ongoing research on behalf of the COVIRT microbial subgroup.  I have no conflicts of interest of financial disclosures.</a:t>
            </a:r>
          </a:p>
        </p:txBody>
      </p:sp>
      <p:sp>
        <p:nvSpPr>
          <p:cNvPr id="4" name="Slide Number Placeholder 3"/>
          <p:cNvSpPr>
            <a:spLocks noGrp="1"/>
          </p:cNvSpPr>
          <p:nvPr>
            <p:ph type="sldNum" sz="quarter" idx="10"/>
          </p:nvPr>
        </p:nvSpPr>
        <p:spPr/>
        <p:txBody>
          <a:bodyPr/>
          <a:lstStyle/>
          <a:p>
            <a:fld id="{AE174C89-39AB-4440-A7D3-F7D27E1F3377}" type="slidenum">
              <a:rPr lang="en-US" smtClean="0"/>
              <a:t>1</a:t>
            </a:fld>
            <a:endParaRPr lang="en-US"/>
          </a:p>
        </p:txBody>
      </p:sp>
    </p:spTree>
    <p:extLst>
      <p:ext uri="{BB962C8B-B14F-4D97-AF65-F5344CB8AC3E}">
        <p14:creationId xmlns:p14="http://schemas.microsoft.com/office/powerpoint/2010/main" val="717829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Results of an Analysis of Variance of a linear model of *** outcome based and clusters derived from the unsupervised machine learning Dirichlet mixture modeling clustering analysis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revealed a statistically significant associated between </a:t>
            </a:r>
            <a:r>
              <a:rPr lang="en-US" dirty="0" err="1"/>
              <a:t>dmm_cluster</a:t>
            </a:r>
            <a:r>
              <a:rPr lang="en-US" dirty="0"/>
              <a:t> number and outcome with a p value of &lt;0.001 and an Adjusted R-squared value of 0.3238.  *** A </a:t>
            </a:r>
            <a:r>
              <a:rPr lang="en-US" dirty="0" err="1"/>
              <a:t>posthoc</a:t>
            </a:r>
            <a:r>
              <a:rPr lang="en-US" dirty="0"/>
              <a:t> Tukey- Kramer multiple comparison of means test with 95% confidence intervals showed a statistically significance amongst samples that deceased compared with samples that survived with an adjusted p value of 0.001.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Pearson's Chi-squared test revealed a statistically significant correlations with </a:t>
            </a:r>
            <a:r>
              <a:rPr lang="en-US" dirty="0" err="1"/>
              <a:t>dmm</a:t>
            </a:r>
            <a:r>
              <a:rPr lang="en-US" dirty="0"/>
              <a:t> cluster and outcome *** DMM cluster here? 	</a:t>
            </a:r>
          </a:p>
          <a:p>
            <a:r>
              <a:rPr lang="en-US" dirty="0"/>
              <a:t>Pearson's Chi-squared test</a:t>
            </a:r>
          </a:p>
          <a:p>
            <a:r>
              <a:rPr lang="en-US" dirty="0"/>
              <a:t>data:  tab</a:t>
            </a:r>
          </a:p>
          <a:p>
            <a:r>
              <a:rPr lang="en-US" dirty="0"/>
              <a:t>X-squared = 12.774, df = 4, p-value = 0.01244</a:t>
            </a:r>
          </a:p>
        </p:txBody>
      </p:sp>
      <p:sp>
        <p:nvSpPr>
          <p:cNvPr id="4" name="Slide Number Placeholder 3"/>
          <p:cNvSpPr>
            <a:spLocks noGrp="1"/>
          </p:cNvSpPr>
          <p:nvPr>
            <p:ph type="sldNum" sz="quarter" idx="5"/>
          </p:nvPr>
        </p:nvSpPr>
        <p:spPr/>
        <p:txBody>
          <a:bodyPr/>
          <a:lstStyle/>
          <a:p>
            <a:fld id="{AE174C89-39AB-4440-A7D3-F7D27E1F3377}" type="slidenum">
              <a:rPr lang="en-US" smtClean="0"/>
              <a:t>10</a:t>
            </a:fld>
            <a:endParaRPr lang="en-US"/>
          </a:p>
        </p:txBody>
      </p:sp>
    </p:spTree>
    <p:extLst>
      <p:ext uri="{BB962C8B-B14F-4D97-AF65-F5344CB8AC3E}">
        <p14:creationId xmlns:p14="http://schemas.microsoft.com/office/powerpoint/2010/main" val="1350892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of particular interest associated with morbidity in the Depth 1 parent *** Metabolic and cellular processes include decreases in *** carbohydrate metabolic processes,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Increases in *** RNA metabolic processes and RNA phosphodiester bond hydrolysis, *** decreases in phosphorylation,  and increases in nucleobase containing compound biosynthetic processes. </a:t>
            </a:r>
          </a:p>
        </p:txBody>
      </p:sp>
      <p:sp>
        <p:nvSpPr>
          <p:cNvPr id="4" name="Slide Number Placeholder 3"/>
          <p:cNvSpPr>
            <a:spLocks noGrp="1"/>
          </p:cNvSpPr>
          <p:nvPr>
            <p:ph type="sldNum" sz="quarter" idx="5"/>
          </p:nvPr>
        </p:nvSpPr>
        <p:spPr/>
        <p:txBody>
          <a:bodyPr/>
          <a:lstStyle/>
          <a:p>
            <a:fld id="{AE174C89-39AB-4440-A7D3-F7D27E1F3377}" type="slidenum">
              <a:rPr lang="en-US" smtClean="0"/>
              <a:t>11</a:t>
            </a:fld>
            <a:endParaRPr lang="en-US"/>
          </a:p>
        </p:txBody>
      </p:sp>
    </p:spTree>
    <p:extLst>
      <p:ext uri="{BB962C8B-B14F-4D97-AF65-F5344CB8AC3E}">
        <p14:creationId xmlns:p14="http://schemas.microsoft.com/office/powerpoint/2010/main" val="3903159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 ontology comparison amongst those who died.*** Depth 1 parent Catalytic activity Gene ontology comparison amongst those who died to those who survived reported major *** decreases in </a:t>
            </a:r>
            <a:r>
              <a:rPr lang="en-US" dirty="0" err="1"/>
              <a:t>oxoreductase</a:t>
            </a:r>
            <a:r>
              <a:rPr lang="en-US" dirty="0"/>
              <a:t> activity, *** increases in catalytic activity acting on RNA***, and endopeptidase activity***. [NEXT SLIDE]</a:t>
            </a:r>
          </a:p>
        </p:txBody>
      </p:sp>
      <p:sp>
        <p:nvSpPr>
          <p:cNvPr id="4" name="Slide Number Placeholder 3"/>
          <p:cNvSpPr>
            <a:spLocks noGrp="1"/>
          </p:cNvSpPr>
          <p:nvPr>
            <p:ph type="sldNum" sz="quarter" idx="5"/>
          </p:nvPr>
        </p:nvSpPr>
        <p:spPr/>
        <p:txBody>
          <a:bodyPr/>
          <a:lstStyle/>
          <a:p>
            <a:fld id="{AE174C89-39AB-4440-A7D3-F7D27E1F3377}" type="slidenum">
              <a:rPr lang="en-US" smtClean="0"/>
              <a:t>14</a:t>
            </a:fld>
            <a:endParaRPr lang="en-US"/>
          </a:p>
        </p:txBody>
      </p:sp>
    </p:spTree>
    <p:extLst>
      <p:ext uri="{BB962C8B-B14F-4D97-AF65-F5344CB8AC3E}">
        <p14:creationId xmlns:p14="http://schemas.microsoft.com/office/powerpoint/2010/main" val="2838957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 with respect to the Go Terms belonging to the Depth 1 parent of binding, we observed *** decreases in organic cyclic compound binding and *** increases in RNA binding *** transition metal ion binding, ***magnesium ion binding,*** and  zinc ion binding amongst those who died compared to those who survived. [NEXT SLIDE]</a:t>
            </a:r>
          </a:p>
        </p:txBody>
      </p:sp>
      <p:sp>
        <p:nvSpPr>
          <p:cNvPr id="4" name="Slide Number Placeholder 3"/>
          <p:cNvSpPr>
            <a:spLocks noGrp="1"/>
          </p:cNvSpPr>
          <p:nvPr>
            <p:ph type="sldNum" sz="quarter" idx="5"/>
          </p:nvPr>
        </p:nvSpPr>
        <p:spPr/>
        <p:txBody>
          <a:bodyPr/>
          <a:lstStyle/>
          <a:p>
            <a:fld id="{AE174C89-39AB-4440-A7D3-F7D27E1F3377}" type="slidenum">
              <a:rPr lang="en-US" smtClean="0"/>
              <a:t>16</a:t>
            </a:fld>
            <a:endParaRPr lang="en-US"/>
          </a:p>
        </p:txBody>
      </p:sp>
    </p:spTree>
    <p:extLst>
      <p:ext uri="{BB962C8B-B14F-4D97-AF65-F5344CB8AC3E}">
        <p14:creationId xmlns:p14="http://schemas.microsoft.com/office/powerpoint/2010/main" val="2230279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findings were similar in nature to the GO Terms associated with COVID19 </a:t>
            </a:r>
            <a:r>
              <a:rPr lang="en-US" sz="1200" dirty="0">
                <a:solidFill>
                  <a:schemeClr val="tx2"/>
                </a:solidFill>
              </a:rPr>
              <a:t>versus the </a:t>
            </a:r>
            <a:r>
              <a:rPr lang="en-US" sz="1200" dirty="0">
                <a:solidFill>
                  <a:srgbClr val="228B22"/>
                </a:solidFill>
              </a:rPr>
              <a:t>uninfected</a:t>
            </a:r>
            <a:r>
              <a:rPr lang="en-US" sz="1200" dirty="0">
                <a:solidFill>
                  <a:schemeClr val="tx2"/>
                </a:solidFill>
              </a:rPr>
              <a:t> and community acquired pneumonia patient cohorts</a:t>
            </a:r>
            <a:endParaRPr lang="en-US" dirty="0"/>
          </a:p>
        </p:txBody>
      </p:sp>
      <p:sp>
        <p:nvSpPr>
          <p:cNvPr id="4" name="Slide Number Placeholder 3"/>
          <p:cNvSpPr>
            <a:spLocks noGrp="1"/>
          </p:cNvSpPr>
          <p:nvPr>
            <p:ph type="sldNum" sz="quarter" idx="10"/>
          </p:nvPr>
        </p:nvSpPr>
        <p:spPr/>
        <p:txBody>
          <a:bodyPr/>
          <a:lstStyle/>
          <a:p>
            <a:fld id="{AE174C89-39AB-4440-A7D3-F7D27E1F3377}" type="slidenum">
              <a:rPr lang="en-US" smtClean="0"/>
              <a:t>18</a:t>
            </a:fld>
            <a:endParaRPr lang="en-US"/>
          </a:p>
        </p:txBody>
      </p:sp>
    </p:spTree>
    <p:extLst>
      <p:ext uri="{BB962C8B-B14F-4D97-AF65-F5344CB8AC3E}">
        <p14:creationId xmlns:p14="http://schemas.microsoft.com/office/powerpoint/2010/main" val="2164115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
            <a:r>
              <a:rPr lang="en-US" dirty="0"/>
              <a:t>Survivors of COVID19 moderate to severe disease had a significantly unique BALF </a:t>
            </a:r>
            <a:r>
              <a:rPr lang="en-US" dirty="0" err="1"/>
              <a:t>metatransciptome</a:t>
            </a:r>
            <a:r>
              <a:rPr lang="en-US" dirty="0"/>
              <a:t> profile with notable decreases in the log2 median ratios in the *** Family </a:t>
            </a:r>
            <a:r>
              <a:rPr lang="en-US" sz="1200" b="1" i="1" u="none" strike="noStrike" dirty="0" err="1">
                <a:solidFill>
                  <a:srgbClr val="B66E6D"/>
                </a:solidFill>
                <a:effectLst/>
                <a:latin typeface="Calibri" panose="020F0502020204030204" pitchFamily="34" charset="0"/>
              </a:rPr>
              <a:t>Comamonadaceae</a:t>
            </a:r>
            <a:r>
              <a:rPr lang="en-US" sz="1200" b="1" i="1" u="none" strike="noStrike" dirty="0">
                <a:solidFill>
                  <a:srgbClr val="B66E6D"/>
                </a:solidFill>
                <a:effectLst/>
                <a:latin typeface="Calibri" panose="020F0502020204030204" pitchFamily="34" charset="0"/>
              </a:rPr>
              <a:t> genus </a:t>
            </a:r>
            <a:r>
              <a:rPr lang="en-US" sz="1200" b="1" i="1" u="none" strike="noStrike" dirty="0" err="1">
                <a:solidFill>
                  <a:srgbClr val="B66E6D"/>
                </a:solidFill>
                <a:effectLst/>
                <a:latin typeface="Calibri" panose="020F0502020204030204" pitchFamily="34" charset="0"/>
              </a:rPr>
              <a:t>Variovorax</a:t>
            </a:r>
            <a:r>
              <a:rPr lang="en-US" sz="1200" b="1" i="1" u="none" strike="noStrike" dirty="0">
                <a:solidFill>
                  <a:srgbClr val="B66E6D"/>
                </a:solidFill>
                <a:effectLst/>
                <a:latin typeface="Calibri" panose="020F0502020204030204" pitchFamily="34" charset="0"/>
              </a:rPr>
              <a:t> and </a:t>
            </a:r>
          </a:p>
          <a:p>
            <a:pPr algn="l" rtl="0" fontAlgn="b"/>
            <a:endParaRPr lang="en-US" sz="1200" b="1" i="1" u="none" strike="noStrike" dirty="0">
              <a:solidFill>
                <a:srgbClr val="B66E6D"/>
              </a:solidFill>
              <a:effectLst/>
              <a:latin typeface="Calibri" panose="020F0502020204030204" pitchFamily="34" charset="0"/>
            </a:endParaRPr>
          </a:p>
          <a:p>
            <a:pPr algn="l" rtl="0" fontAlgn="b"/>
            <a:r>
              <a:rPr lang="en-US" sz="1200" b="1" i="1" u="none" strike="noStrike" dirty="0">
                <a:solidFill>
                  <a:srgbClr val="B66E6D"/>
                </a:solidFill>
                <a:effectLst/>
                <a:latin typeface="Calibri" panose="020F0502020204030204" pitchFamily="34" charset="0"/>
              </a:rPr>
              <a:t>Additionally, thee </a:t>
            </a:r>
            <a:r>
              <a:rPr lang="en-US" sz="1200" b="1" i="1" u="none" strike="noStrike" dirty="0" err="1">
                <a:solidFill>
                  <a:srgbClr val="B66E6D"/>
                </a:solidFill>
                <a:effectLst/>
                <a:latin typeface="Calibri" panose="020F0502020204030204" pitchFamily="34" charset="0"/>
              </a:rPr>
              <a:t>wer</a:t>
            </a:r>
            <a:r>
              <a:rPr lang="en-US" sz="1200" b="1" i="1" u="none" strike="noStrike" dirty="0">
                <a:solidFill>
                  <a:srgbClr val="B66E6D"/>
                </a:solidFill>
                <a:effectLst/>
                <a:latin typeface="Calibri" panose="020F0502020204030204" pitchFamily="34" charset="0"/>
              </a:rPr>
              <a:t> significant increases in the log2 median ratios of order Bacteroidia and class </a:t>
            </a:r>
            <a:r>
              <a:rPr lang="en-US" sz="1200" b="1" i="1" u="none" strike="noStrike" dirty="0" err="1">
                <a:solidFill>
                  <a:srgbClr val="B66E6D"/>
                </a:solidFill>
                <a:effectLst/>
                <a:latin typeface="Calibri" panose="020F0502020204030204" pitchFamily="34" charset="0"/>
              </a:rPr>
              <a:t>Bacteroidales</a:t>
            </a:r>
            <a:endParaRPr lang="en-US" sz="1200" b="1" i="1" u="none" strike="noStrike" dirty="0">
              <a:solidFill>
                <a:srgbClr val="B66E6D"/>
              </a:solidFill>
              <a:effectLst/>
              <a:latin typeface="Calibri" panose="020F0502020204030204" pitchFamily="34" charset="0"/>
            </a:endParaRPr>
          </a:p>
          <a:p>
            <a:endParaRPr lang="en-US" dirty="0"/>
          </a:p>
          <a:p>
            <a:endParaRPr lang="en-US" dirty="0"/>
          </a:p>
          <a:p>
            <a:r>
              <a:rPr lang="en-US" dirty="0"/>
              <a:t>https://www.medrxiv.org/content/10.1101/2020.08.20.20144014v1.full.pdf</a:t>
            </a:r>
          </a:p>
          <a:p>
            <a:endParaRPr lang="en-US" dirty="0"/>
          </a:p>
          <a:p>
            <a:r>
              <a:rPr lang="en-US" dirty="0"/>
              <a:t>Notably, </a:t>
            </a:r>
            <a:r>
              <a:rPr lang="en-US" dirty="0" err="1"/>
              <a:t>Variovorax</a:t>
            </a:r>
            <a:r>
              <a:rPr lang="en-US" dirty="0"/>
              <a:t> account for a very high proportion in 6 patients. Interestingly, Staphylococcus </a:t>
            </a:r>
            <a:r>
              <a:rPr lang="en-US" dirty="0" err="1"/>
              <a:t>xylosus</a:t>
            </a:r>
            <a:r>
              <a:rPr lang="en-US" dirty="0"/>
              <a:t> and</a:t>
            </a:r>
          </a:p>
          <a:p>
            <a:endParaRPr lang="en-US" dirty="0"/>
          </a:p>
          <a:p>
            <a:endParaRPr lang="en-US" dirty="0"/>
          </a:p>
          <a:p>
            <a:r>
              <a:rPr lang="en-US" dirty="0"/>
              <a:t>https://www.nature.com/articles/s42003-021-01796-w</a:t>
            </a:r>
          </a:p>
          <a:p>
            <a:endParaRPr lang="en-US" dirty="0"/>
          </a:p>
          <a:p>
            <a:r>
              <a:rPr lang="en-US" dirty="0"/>
              <a:t>Staphylococcus </a:t>
            </a:r>
            <a:r>
              <a:rPr lang="en-US" dirty="0" err="1"/>
              <a:t>simulans</a:t>
            </a:r>
            <a:r>
              <a:rPr lang="en-US" dirty="0"/>
              <a:t> had high abundances in three healthy controls (H21, H22 and H23)</a:t>
            </a:r>
          </a:p>
        </p:txBody>
      </p:sp>
      <p:sp>
        <p:nvSpPr>
          <p:cNvPr id="4" name="Slide Number Placeholder 3"/>
          <p:cNvSpPr>
            <a:spLocks noGrp="1"/>
          </p:cNvSpPr>
          <p:nvPr>
            <p:ph type="sldNum" sz="quarter" idx="5"/>
          </p:nvPr>
        </p:nvSpPr>
        <p:spPr/>
        <p:txBody>
          <a:bodyPr/>
          <a:lstStyle/>
          <a:p>
            <a:fld id="{AE174C89-39AB-4440-A7D3-F7D27E1F3377}" type="slidenum">
              <a:rPr lang="en-US" smtClean="0"/>
              <a:t>19</a:t>
            </a:fld>
            <a:endParaRPr lang="en-US"/>
          </a:p>
        </p:txBody>
      </p:sp>
    </p:spTree>
    <p:extLst>
      <p:ext uri="{BB962C8B-B14F-4D97-AF65-F5344CB8AC3E}">
        <p14:creationId xmlns:p14="http://schemas.microsoft.com/office/powerpoint/2010/main" val="2256367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In conclusion, we observed unique and taxonomic and functional discriminant features in the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brochoalveolar</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lavage metatranscriptomes associated with COVID19 disease and death.  Taxa of interested included genera from the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Sphingomonadacae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Class, and function annotated Gene ontologies of interest included associated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with:Phosphate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 phosphorylation, metal ion binding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mg,zn,etc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nucleotide terms (DNA/RNA), Lytic activity (hydrolase,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endopeptidase,etc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20</a:t>
            </a:fld>
            <a:endParaRPr lang="en-US"/>
          </a:p>
        </p:txBody>
      </p:sp>
    </p:spTree>
    <p:extLst>
      <p:ext uri="{BB962C8B-B14F-4D97-AF65-F5344CB8AC3E}">
        <p14:creationId xmlns:p14="http://schemas.microsoft.com/office/powerpoint/2010/main" val="3049149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"The project described was supported by Grant Number T32 HD098069 from NIH NICHD” </a:t>
            </a:r>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22</a:t>
            </a:fld>
            <a:endParaRPr lang="en-US"/>
          </a:p>
        </p:txBody>
      </p:sp>
    </p:spTree>
    <p:extLst>
      <p:ext uri="{BB962C8B-B14F-4D97-AF65-F5344CB8AC3E}">
        <p14:creationId xmlns:p14="http://schemas.microsoft.com/office/powerpoint/2010/main" val="2825824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200" b="0" i="0" dirty="0">
                <a:solidFill>
                  <a:srgbClr val="333333"/>
                </a:solidFill>
                <a:effectLst/>
                <a:latin typeface="Open Sans"/>
              </a:rPr>
              <a:t>Sample Sources- The original sequences analyzed in this project were obtained from public repositories, and their sample identifiers were retained in the downstream outputs. For more information about the samples, please see and cite the appropriate original studies.</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23</a:t>
            </a:fld>
            <a:endParaRPr lang="en-US"/>
          </a:p>
        </p:txBody>
      </p:sp>
    </p:spTree>
    <p:extLst>
      <p:ext uri="{BB962C8B-B14F-4D97-AF65-F5344CB8AC3E}">
        <p14:creationId xmlns:p14="http://schemas.microsoft.com/office/powerpoint/2010/main" val="2334264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25</a:t>
            </a:fld>
            <a:endParaRPr lang="en-US"/>
          </a:p>
        </p:txBody>
      </p:sp>
    </p:spTree>
    <p:extLst>
      <p:ext uri="{BB962C8B-B14F-4D97-AF65-F5344CB8AC3E}">
        <p14:creationId xmlns:p14="http://schemas.microsoft.com/office/powerpoint/2010/main" val="3999488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solidFill>
                  <a:srgbClr val="201F1E"/>
                </a:solidFill>
                <a:effectLst/>
                <a:latin typeface="Calibri" panose="020F0502020204030204" pitchFamily="34" charset="0"/>
                <a:ea typeface="Calibri" panose="020F0502020204030204" pitchFamily="34" charset="0"/>
              </a:rPr>
              <a:t>In order to better understand the potential relationship between COVID-19 disease severity and microbial community dynamics / functional profiles from a </a:t>
            </a:r>
            <a:r>
              <a:rPr lang="en-US" sz="1800" dirty="0" err="1">
                <a:solidFill>
                  <a:srgbClr val="201F1E"/>
                </a:solidFill>
                <a:effectLst/>
                <a:latin typeface="Calibri" panose="020F0502020204030204" pitchFamily="34" charset="0"/>
                <a:ea typeface="Calibri" panose="020F0502020204030204" pitchFamily="34" charset="0"/>
              </a:rPr>
              <a:t>hologenome</a:t>
            </a:r>
            <a:r>
              <a:rPr lang="en-US" sz="1800" dirty="0">
                <a:solidFill>
                  <a:srgbClr val="201F1E"/>
                </a:solidFill>
                <a:effectLst/>
                <a:latin typeface="Calibri" panose="020F0502020204030204" pitchFamily="34" charset="0"/>
                <a:ea typeface="Calibri" panose="020F0502020204030204" pitchFamily="34" charset="0"/>
              </a:rPr>
              <a:t> standpoint, *** we conducted an analysis using human bronchoalveolar lavage fluid (BALF) metatranscriptomes sample sequences sourced from 8 different publications </a:t>
            </a:r>
            <a:r>
              <a:rPr lang="en-US" sz="1200" b="0" i="0" dirty="0">
                <a:solidFill>
                  <a:srgbClr val="333333"/>
                </a:solidFill>
                <a:effectLst/>
                <a:latin typeface="Open Sans"/>
                <a:ea typeface="Calibri" panose="020F0502020204030204" pitchFamily="34" charset="0"/>
              </a:rPr>
              <a:t>that were made available</a:t>
            </a:r>
            <a:r>
              <a:rPr lang="en-US" sz="1200" b="0" i="0" dirty="0">
                <a:solidFill>
                  <a:srgbClr val="333333"/>
                </a:solidFill>
                <a:effectLst/>
                <a:latin typeface="Open Sans"/>
              </a:rPr>
              <a:t> from public repositories.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dirty="0">
                <a:solidFill>
                  <a:srgbClr val="333333"/>
                </a:solidFill>
                <a:effectLst/>
                <a:latin typeface="Open Sans"/>
              </a:rPr>
              <a:t>*** These samples comprise 3 main cohorts case types consisting of uninfected control cohort</a:t>
            </a:r>
            <a:r>
              <a:rPr lang="en-US" sz="1800" dirty="0">
                <a:solidFill>
                  <a:srgbClr val="201F1E"/>
                </a:solidFill>
                <a:effectLst/>
                <a:latin typeface="Calibri" panose="020F0502020204030204" pitchFamily="34" charset="0"/>
                <a:ea typeface="Calibri" panose="020F0502020204030204" pitchFamily="34" charset="0"/>
              </a:rPr>
              <a:t>, community acquired pneumonia or </a:t>
            </a:r>
            <a:r>
              <a:rPr lang="en-US" sz="1800" dirty="0">
                <a:effectLst/>
                <a:latin typeface="Calibri" panose="020F0502020204030204" pitchFamily="34" charset="0"/>
                <a:ea typeface="Calibri" panose="020F0502020204030204" pitchFamily="34" charset="0"/>
              </a:rPr>
              <a:t>CAP patients</a:t>
            </a:r>
            <a:r>
              <a:rPr lang="en-US" sz="1800" dirty="0">
                <a:solidFill>
                  <a:srgbClr val="201F1E"/>
                </a:solidFill>
                <a:effectLst/>
                <a:latin typeface="Calibri" panose="020F0502020204030204" pitchFamily="34" charset="0"/>
                <a:ea typeface="Calibri" panose="020F0502020204030204" pitchFamily="34" charset="0"/>
              </a:rPr>
              <a:t>, or COVID19 patients, *** with a secondary analysis of disease severity amongst a subset of the COVID19 cohort broken down by survival outcome. *** The objectives of the study are to c</a:t>
            </a:r>
            <a:r>
              <a:rPr lang="en-US" sz="1600" dirty="0">
                <a:solidFill>
                  <a:srgbClr val="000000"/>
                </a:solidFill>
                <a:ea typeface="Times New Roman" panose="02020603050405020304" pitchFamily="18" charset="0"/>
                <a:cs typeface="Calibri" panose="020F0502020204030204" pitchFamily="34" charset="0"/>
              </a:rPr>
              <a:t>ompare the </a:t>
            </a:r>
            <a:r>
              <a:rPr lang="en-US" sz="1600" b="1" dirty="0">
                <a:solidFill>
                  <a:srgbClr val="B22222"/>
                </a:solidFill>
                <a:ea typeface="Times New Roman" panose="02020603050405020304" pitchFamily="18" charset="0"/>
                <a:cs typeface="Calibri" panose="020F0502020204030204" pitchFamily="34" charset="0"/>
              </a:rPr>
              <a:t>COVID19</a:t>
            </a:r>
            <a:r>
              <a:rPr lang="en-US" sz="1600" b="1" dirty="0">
                <a:solidFill>
                  <a:srgbClr val="000000"/>
                </a:solidFill>
                <a:ea typeface="Times New Roman" panose="02020603050405020304" pitchFamily="18" charset="0"/>
                <a:cs typeface="Calibri" panose="020F0502020204030204" pitchFamily="34" charset="0"/>
              </a:rPr>
              <a:t> cohort </a:t>
            </a:r>
            <a:r>
              <a:rPr lang="en-US" sz="1600" dirty="0">
                <a:solidFill>
                  <a:srgbClr val="000000"/>
                </a:solidFill>
                <a:ea typeface="Times New Roman" panose="02020603050405020304" pitchFamily="18" charset="0"/>
                <a:cs typeface="Calibri" panose="020F0502020204030204" pitchFamily="34" charset="0"/>
              </a:rPr>
              <a:t>amongst </a:t>
            </a:r>
            <a:r>
              <a:rPr lang="en-US" sz="1600" b="1" dirty="0">
                <a:solidFill>
                  <a:srgbClr val="228B22"/>
                </a:solidFill>
                <a:ea typeface="Times New Roman" panose="02020603050405020304" pitchFamily="18" charset="0"/>
                <a:cs typeface="Calibri" panose="020F0502020204030204" pitchFamily="34" charset="0"/>
              </a:rPr>
              <a:t>uninfected</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000000"/>
                </a:solidFill>
                <a:ea typeface="Times New Roman" panose="02020603050405020304" pitchFamily="18" charset="0"/>
                <a:cs typeface="Calibri" panose="020F0502020204030204" pitchFamily="34" charset="0"/>
              </a:rPr>
              <a:t>and</a:t>
            </a:r>
            <a:r>
              <a:rPr lang="en-US" sz="1600" b="1" dirty="0">
                <a:solidFill>
                  <a:srgbClr val="000000"/>
                </a:solidFill>
                <a:ea typeface="Times New Roman" panose="02020603050405020304" pitchFamily="18" charset="0"/>
                <a:cs typeface="Calibri" panose="020F0502020204030204" pitchFamily="34" charset="0"/>
              </a:rPr>
              <a:t> </a:t>
            </a:r>
            <a:r>
              <a:rPr lang="en-US" sz="1600" b="1" dirty="0">
                <a:solidFill>
                  <a:srgbClr val="FF7F00"/>
                </a:solidFill>
                <a:ea typeface="Times New Roman" panose="02020603050405020304" pitchFamily="18" charset="0"/>
                <a:cs typeface="Calibri" panose="020F0502020204030204" pitchFamily="34" charset="0"/>
              </a:rPr>
              <a:t>CAP</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2E3E46"/>
                </a:solidFill>
                <a:ea typeface="Times New Roman" panose="02020603050405020304" pitchFamily="18" charset="0"/>
                <a:cs typeface="Calibri" panose="020F0502020204030204" pitchFamily="34" charset="0"/>
              </a:rPr>
              <a:t>patients </a:t>
            </a:r>
            <a:r>
              <a:rPr lang="en-US" sz="1600" b="1" dirty="0">
                <a:solidFill>
                  <a:srgbClr val="2E3E46"/>
                </a:solidFill>
                <a:ea typeface="Times New Roman" panose="02020603050405020304" pitchFamily="18" charset="0"/>
                <a:cs typeface="Calibri" panose="020F0502020204030204" pitchFamily="34" charset="0"/>
              </a:rPr>
              <a:t>BALF metatranscriptomes</a:t>
            </a:r>
            <a:r>
              <a:rPr lang="en-US" sz="1600" dirty="0">
                <a:solidFill>
                  <a:srgbClr val="2E3E46"/>
                </a:solidFill>
                <a:ea typeface="Times New Roman" panose="02020603050405020304" pitchFamily="18" charset="0"/>
                <a:cs typeface="Calibri" panose="020F0502020204030204" pitchFamily="34" charset="0"/>
              </a:rPr>
              <a:t> and identify *** Changes in </a:t>
            </a:r>
            <a:r>
              <a:rPr lang="en-US" sz="1600" b="1" dirty="0">
                <a:solidFill>
                  <a:srgbClr val="2E3E46"/>
                </a:solidFill>
                <a:ea typeface="Times New Roman" panose="02020603050405020304" pitchFamily="18" charset="0"/>
                <a:cs typeface="Calibri" panose="020F0502020204030204" pitchFamily="34" charset="0"/>
              </a:rPr>
              <a:t>microbial </a:t>
            </a:r>
            <a:r>
              <a:rPr lang="en-US" sz="1600" dirty="0">
                <a:solidFill>
                  <a:srgbClr val="2E3E46"/>
                </a:solidFill>
                <a:ea typeface="Times New Roman" panose="02020603050405020304" pitchFamily="18" charset="0"/>
                <a:cs typeface="Calibri" panose="020F0502020204030204" pitchFamily="34" charset="0"/>
              </a:rPr>
              <a:t>derived </a:t>
            </a:r>
            <a:r>
              <a:rPr lang="en-US" sz="1600" b="1" dirty="0">
                <a:solidFill>
                  <a:srgbClr val="2E3E46"/>
                </a:solidFill>
                <a:ea typeface="Times New Roman" panose="02020603050405020304" pitchFamily="18" charset="0"/>
                <a:cs typeface="Calibri" panose="020F0502020204030204" pitchFamily="34" charset="0"/>
              </a:rPr>
              <a:t>community dynamics</a:t>
            </a:r>
            <a:r>
              <a:rPr lang="en-US" sz="1600" dirty="0">
                <a:solidFill>
                  <a:srgbClr val="2E3E46"/>
                </a:solidFill>
                <a:ea typeface="Times New Roman" panose="02020603050405020304" pitchFamily="18" charset="0"/>
                <a:cs typeface="Calibri" panose="020F0502020204030204" pitchFamily="34" charset="0"/>
              </a:rPr>
              <a:t> / </a:t>
            </a:r>
            <a:r>
              <a:rPr lang="en-US" sz="1600" b="1" dirty="0">
                <a:solidFill>
                  <a:srgbClr val="2E3E46"/>
                </a:solidFill>
                <a:ea typeface="Times New Roman" panose="02020603050405020304" pitchFamily="18" charset="0"/>
                <a:cs typeface="Calibri" panose="020F0502020204030204" pitchFamily="34" charset="0"/>
              </a:rPr>
              <a:t>gene ontologies </a:t>
            </a:r>
            <a:r>
              <a:rPr lang="en-US" sz="1600" dirty="0">
                <a:solidFill>
                  <a:srgbClr val="2E3E46"/>
                </a:solidFill>
                <a:ea typeface="Times New Roman" panose="02020603050405020304" pitchFamily="18" charset="0"/>
                <a:cs typeface="Calibri" panose="020F0502020204030204" pitchFamily="34" charset="0"/>
              </a:rPr>
              <a:t>associated with </a:t>
            </a:r>
            <a:r>
              <a:rPr lang="en-US" sz="1600" b="1" dirty="0">
                <a:solidFill>
                  <a:srgbClr val="B22222"/>
                </a:solidFill>
                <a:ea typeface="Times New Roman" panose="02020603050405020304" pitchFamily="18" charset="0"/>
                <a:cs typeface="Calibri" panose="020F0502020204030204" pitchFamily="34" charset="0"/>
              </a:rPr>
              <a:t>COVID19 *** and </a:t>
            </a:r>
            <a:r>
              <a:rPr lang="en-US" sz="1600" dirty="0">
                <a:solidFill>
                  <a:srgbClr val="2E3E46"/>
                </a:solidFill>
                <a:ea typeface="Times New Roman" panose="02020603050405020304" pitchFamily="18" charset="0"/>
                <a:cs typeface="Calibri" panose="020F0502020204030204" pitchFamily="34" charset="0"/>
              </a:rPr>
              <a:t>Predict</a:t>
            </a:r>
            <a:r>
              <a:rPr lang="en-US" sz="1600" b="1" dirty="0">
                <a:solidFill>
                  <a:srgbClr val="2E3E46"/>
                </a:solidFill>
                <a:ea typeface="Times New Roman" panose="02020603050405020304" pitchFamily="18" charset="0"/>
                <a:cs typeface="Calibri" panose="020F0502020204030204" pitchFamily="34" charset="0"/>
              </a:rPr>
              <a:t> outcomes </a:t>
            </a:r>
            <a:r>
              <a:rPr lang="en-US" sz="1600" dirty="0">
                <a:solidFill>
                  <a:srgbClr val="2E3E46"/>
                </a:solidFill>
                <a:ea typeface="Times New Roman" panose="02020603050405020304" pitchFamily="18" charset="0"/>
                <a:cs typeface="Calibri" panose="020F0502020204030204" pitchFamily="34" charset="0"/>
              </a:rPr>
              <a:t>amongst </a:t>
            </a:r>
            <a:r>
              <a:rPr lang="en-US" sz="1600" b="1" dirty="0">
                <a:solidFill>
                  <a:srgbClr val="B22222"/>
                </a:solidFill>
                <a:ea typeface="Times New Roman" panose="02020603050405020304" pitchFamily="18" charset="0"/>
                <a:cs typeface="Calibri" panose="020F0502020204030204" pitchFamily="34" charset="0"/>
              </a:rPr>
              <a:t>COVID19</a:t>
            </a:r>
            <a:r>
              <a:rPr lang="en-US" sz="1600" dirty="0">
                <a:solidFill>
                  <a:srgbClr val="2E3E46"/>
                </a:solidFill>
                <a:ea typeface="Times New Roman" panose="02020603050405020304" pitchFamily="18" charset="0"/>
                <a:cs typeface="Calibri" panose="020F0502020204030204" pitchFamily="34" charset="0"/>
              </a:rPr>
              <a:t> based on metatranscriptomes profiling ***</a:t>
            </a:r>
            <a:r>
              <a:rPr lang="en-US" sz="1800" dirty="0">
                <a:solidFill>
                  <a:srgbClr val="201F1E"/>
                </a:solidFill>
                <a:effectLst/>
                <a:latin typeface="Calibri" panose="020F0502020204030204" pitchFamily="34" charset="0"/>
                <a:ea typeface="Calibri" panose="020F0502020204030204" pitchFamily="34" charset="0"/>
              </a:rPr>
              <a:t>With the overarching hypothesis that there is a potential informative relationship between the BALF microbiome and the severity of COVID-19 disease onset and progression.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dirty="0">
                <a:solidFill>
                  <a:srgbClr val="333333"/>
                </a:solidFill>
                <a:effectLst/>
                <a:latin typeface="Open Sans"/>
              </a:rPr>
              <a:t>.</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a:t>
            </a:fld>
            <a:endParaRPr lang="en-US"/>
          </a:p>
        </p:txBody>
      </p:sp>
    </p:spTree>
    <p:extLst>
      <p:ext uri="{BB962C8B-B14F-4D97-AF65-F5344CB8AC3E}">
        <p14:creationId xmlns:p14="http://schemas.microsoft.com/office/powerpoint/2010/main" val="2760407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26</a:t>
            </a:fld>
            <a:endParaRPr lang="en-US"/>
          </a:p>
        </p:txBody>
      </p:sp>
    </p:spTree>
    <p:extLst>
      <p:ext uri="{BB962C8B-B14F-4D97-AF65-F5344CB8AC3E}">
        <p14:creationId xmlns:p14="http://schemas.microsoft.com/office/powerpoint/2010/main" val="795380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200" b="0" i="0" dirty="0">
                <a:solidFill>
                  <a:srgbClr val="333333"/>
                </a:solidFill>
                <a:effectLst/>
                <a:latin typeface="Open Sans"/>
              </a:rPr>
              <a:t>Sample Sources- The original sequences analyzed in this project were obtained from public repositories, and their sample identifiers were retained in the downstream outputs. For more information about the samples, please see and cite the appropriate original studies.</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28</a:t>
            </a:fld>
            <a:endParaRPr lang="en-US"/>
          </a:p>
        </p:txBody>
      </p:sp>
    </p:spTree>
    <p:extLst>
      <p:ext uri="{BB962C8B-B14F-4D97-AF65-F5344CB8AC3E}">
        <p14:creationId xmlns:p14="http://schemas.microsoft.com/office/powerpoint/2010/main" val="3534264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Survivors of COVID19 moderate to severe disease had a significantly unique BALF </a:t>
            </a:r>
            <a:r>
              <a:rPr lang="en-US" dirty="0" err="1"/>
              <a:t>metatransciptome</a:t>
            </a:r>
            <a:r>
              <a:rPr lang="en-US" dirty="0"/>
              <a:t> profile with notable GO Terms </a:t>
            </a:r>
          </a:p>
          <a:p>
            <a:endParaRPr lang="en-US" dirty="0"/>
          </a:p>
          <a:p>
            <a:endParaRPr lang="en-US" dirty="0"/>
          </a:p>
          <a:p>
            <a:r>
              <a:rPr lang="en-US" dirty="0"/>
              <a:t>https://www.medrxiv.org/content/10.1101/2020.08.20.20144014v1.full.pdf</a:t>
            </a:r>
          </a:p>
          <a:p>
            <a:endParaRPr lang="en-US" dirty="0"/>
          </a:p>
          <a:p>
            <a:r>
              <a:rPr lang="en-US" dirty="0"/>
              <a:t>Notably, </a:t>
            </a:r>
            <a:r>
              <a:rPr lang="en-US" dirty="0" err="1"/>
              <a:t>Variovorax</a:t>
            </a:r>
            <a:r>
              <a:rPr lang="en-US" dirty="0"/>
              <a:t> account for a very high proportion in 6 patients. Interestingly, Staphylococcus </a:t>
            </a:r>
            <a:r>
              <a:rPr lang="en-US" dirty="0" err="1"/>
              <a:t>xylosus</a:t>
            </a:r>
            <a:r>
              <a:rPr lang="en-US" dirty="0"/>
              <a:t> and</a:t>
            </a:r>
          </a:p>
          <a:p>
            <a:endParaRPr lang="en-US" dirty="0"/>
          </a:p>
          <a:p>
            <a:endParaRPr lang="en-US" dirty="0"/>
          </a:p>
          <a:p>
            <a:r>
              <a:rPr lang="en-US" dirty="0"/>
              <a:t>https://www.nature.com/articles/s42003-021-01796-w</a:t>
            </a:r>
          </a:p>
          <a:p>
            <a:endParaRPr lang="en-US" dirty="0"/>
          </a:p>
          <a:p>
            <a:r>
              <a:rPr lang="en-US" dirty="0"/>
              <a:t>Staphylococcus </a:t>
            </a:r>
            <a:r>
              <a:rPr lang="en-US" dirty="0" err="1"/>
              <a:t>simulans</a:t>
            </a:r>
            <a:r>
              <a:rPr lang="en-US" dirty="0"/>
              <a:t> had high abundances in three healthy controls (H21, H22 and H23)</a:t>
            </a:r>
          </a:p>
          <a:p>
            <a:endParaRPr lang="en-US" dirty="0"/>
          </a:p>
          <a:p>
            <a:endParaRPr lang="en-US" dirty="0"/>
          </a:p>
          <a:p>
            <a:endParaRPr lang="en-US" dirty="0"/>
          </a:p>
          <a:p>
            <a:r>
              <a:rPr lang="en-US" dirty="0"/>
              <a:t>https://www.cell.com/cell-reports/pdfExtended/S2211-1247(21)00447-2</a:t>
            </a:r>
          </a:p>
          <a:p>
            <a:endParaRPr lang="en-US" dirty="0"/>
          </a:p>
          <a:p>
            <a:endParaRPr lang="en-US" dirty="0"/>
          </a:p>
          <a:p>
            <a:r>
              <a:rPr lang="en-US" dirty="0"/>
              <a:t>Stimulator of interferon genes (STING) regulates immune responses to bacteria and viruses by responding to cyclic dinucleotides (CDNs), including the endogenous STING ligand 20 30 -cyclic GMP-AMP (</a:t>
            </a:r>
            <a:r>
              <a:rPr lang="en-US" dirty="0" err="1"/>
              <a:t>cGAMP</a:t>
            </a:r>
            <a:r>
              <a:rPr lang="en-US" dirty="0"/>
              <a:t>) that is produced by cyclic GMP-AMP synthase (</a:t>
            </a:r>
            <a:r>
              <a:rPr lang="en-US" dirty="0" err="1"/>
              <a:t>cGAS</a:t>
            </a:r>
            <a:r>
              <a:rPr lang="en-US" dirty="0"/>
              <a:t>) (Sun et al., 2013). Bacteria also produce STING-activating CDNs, including c-di-GMP, c-di-AMP, and 30 30 -</a:t>
            </a:r>
            <a:r>
              <a:rPr lang="en-US" dirty="0" err="1"/>
              <a:t>cGAMP</a:t>
            </a:r>
            <a:r>
              <a:rPr lang="en-US" dirty="0"/>
              <a:t> (Davies et al., 2012). Humans and mice with gain-of-function mutations in STING develop spontaneous inflammation in the lungs, </a:t>
            </a:r>
            <a:r>
              <a:rPr lang="en-US" dirty="0" err="1"/>
              <a:t>hypercytokinemia</a:t>
            </a:r>
            <a:r>
              <a:rPr lang="en-US" dirty="0"/>
              <a:t>, and T cell cytopenia (Liu et al., 2014; Warner et al., 2017). </a:t>
            </a:r>
            <a:r>
              <a:rPr lang="en-US"/>
              <a:t>Because STING gain-of-function mutants may exhibit enhanced ligand sensitivity (Liu et al., 2014), we reasoned that CDNs produced by commensal bacteria might regulate autoimmune lung disease pathogenesis in a mouse model of </a:t>
            </a:r>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29</a:t>
            </a:fld>
            <a:endParaRPr lang="en-US"/>
          </a:p>
        </p:txBody>
      </p:sp>
    </p:spTree>
    <p:extLst>
      <p:ext uri="{BB962C8B-B14F-4D97-AF65-F5344CB8AC3E}">
        <p14:creationId xmlns:p14="http://schemas.microsoft.com/office/powerpoint/2010/main" val="4265962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200" b="0" i="0" dirty="0">
                <a:solidFill>
                  <a:srgbClr val="333333"/>
                </a:solidFill>
                <a:effectLst/>
                <a:latin typeface="Open Sans"/>
              </a:rPr>
              <a:t>Sample Sources- The original sequences analyzed in this project were obtained from public repositories, and their sample identifiers were retained in the downstream outputs. For more information about the samples, please see and cite the appropriate original studies.</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30</a:t>
            </a:fld>
            <a:endParaRPr lang="en-US"/>
          </a:p>
        </p:txBody>
      </p:sp>
    </p:spTree>
    <p:extLst>
      <p:ext uri="{BB962C8B-B14F-4D97-AF65-F5344CB8AC3E}">
        <p14:creationId xmlns:p14="http://schemas.microsoft.com/office/powerpoint/2010/main" val="1193336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i="0" dirty="0">
                <a:solidFill>
                  <a:srgbClr val="212121"/>
                </a:solidFill>
                <a:effectLst/>
                <a:latin typeface="Open Sans"/>
              </a:rPr>
              <a:t>FIGURE 1</a:t>
            </a:r>
            <a:r>
              <a:rPr lang="en-US" b="1" i="0" u="none" strike="noStrike" dirty="0">
                <a:solidFill>
                  <a:srgbClr val="005274"/>
                </a:solidFill>
                <a:effectLst/>
                <a:latin typeface="Open Sans"/>
                <a:hlinkClick r:id="rId3"/>
              </a:rPr>
              <a:t>Open in figure </a:t>
            </a:r>
            <a:r>
              <a:rPr lang="en-US" b="1" i="0" u="none" strike="noStrike" dirty="0" err="1">
                <a:solidFill>
                  <a:srgbClr val="005274"/>
                </a:solidFill>
                <a:effectLst/>
                <a:latin typeface="Open Sans"/>
                <a:hlinkClick r:id="rId3"/>
              </a:rPr>
              <a:t>viewer</a:t>
            </a:r>
            <a:r>
              <a:rPr lang="en-US" b="1" i="0" u="none" strike="noStrike" dirty="0" err="1">
                <a:solidFill>
                  <a:srgbClr val="005274"/>
                </a:solidFill>
                <a:effectLst/>
                <a:latin typeface="Open Sans"/>
                <a:hlinkClick r:id="rId4"/>
              </a:rPr>
              <a:t>PowerPoint</a:t>
            </a:r>
            <a:endParaRPr lang="en-US" b="0" i="0" dirty="0">
              <a:solidFill>
                <a:srgbClr val="1C1D1E"/>
              </a:solidFill>
              <a:effectLst/>
              <a:latin typeface="Open Sans"/>
            </a:endParaRPr>
          </a:p>
          <a:p>
            <a:pPr algn="l"/>
            <a:r>
              <a:rPr lang="en-US" b="0" i="0" dirty="0">
                <a:solidFill>
                  <a:srgbClr val="1C1D1E"/>
                </a:solidFill>
                <a:effectLst/>
                <a:latin typeface="Open Sans"/>
              </a:rPr>
              <a:t>The cytokine storm and stress can increase gut dysbiosis/permeability, further contributing to cytokine induced IDO and TDO, leading to kynurenine and kynurenic acid, which activate the </a:t>
            </a:r>
            <a:r>
              <a:rPr lang="en-US" b="0" i="0" dirty="0" err="1">
                <a:solidFill>
                  <a:srgbClr val="1C1D1E"/>
                </a:solidFill>
                <a:effectLst/>
                <a:latin typeface="Open Sans"/>
              </a:rPr>
              <a:t>AhR</a:t>
            </a:r>
            <a:r>
              <a:rPr lang="en-US" b="0" i="0" dirty="0">
                <a:solidFill>
                  <a:srgbClr val="1C1D1E"/>
                </a:solidFill>
                <a:effectLst/>
                <a:latin typeface="Open Sans"/>
              </a:rPr>
              <a:t> to increase CYP1B1 and regulate the NAS/Melatonin ratio. Other factors, including CYP2C19, mGluR5, P2Y1, and O‐demethylation can also regulate the NAS/melatonin ratio. The miRNAs, miR‐7, miR‐375, and miR‐451 are increased following many viral infections, thereby suppressing 14‐3‐3 and the stabilization of AANAT, leading to </a:t>
            </a:r>
            <a:r>
              <a:rPr lang="en-US" b="0" i="0" dirty="0" err="1">
                <a:solidFill>
                  <a:srgbClr val="1C1D1E"/>
                </a:solidFill>
                <a:effectLst/>
                <a:latin typeface="Open Sans"/>
              </a:rPr>
              <a:t>melatonergic</a:t>
            </a:r>
            <a:r>
              <a:rPr lang="en-US" b="0" i="0" dirty="0">
                <a:solidFill>
                  <a:srgbClr val="1C1D1E"/>
                </a:solidFill>
                <a:effectLst/>
                <a:latin typeface="Open Sans"/>
              </a:rPr>
              <a:t> pathway inhibition. The suppression of melatonin, including from an increase in the NAS/melatonin ratio, attenuates melatonin's induction of Bmal1 and therefore the circadian regulation of mitochondria. Bmal1 induces PDC, leading to an increase in OXPHOS, the TCA cycle and the acetyl‐CoA that is a necessary co‐substrate for AANAT and </a:t>
            </a:r>
            <a:r>
              <a:rPr lang="en-US" b="0" i="0" dirty="0" err="1">
                <a:solidFill>
                  <a:srgbClr val="1C1D1E"/>
                </a:solidFill>
                <a:effectLst/>
                <a:latin typeface="Open Sans"/>
              </a:rPr>
              <a:t>melatonergic</a:t>
            </a:r>
            <a:r>
              <a:rPr lang="en-US" b="0" i="0" dirty="0">
                <a:solidFill>
                  <a:srgbClr val="1C1D1E"/>
                </a:solidFill>
                <a:effectLst/>
                <a:latin typeface="Open Sans"/>
              </a:rPr>
              <a:t> pathway activation. The decrease in pineal and mitochondrial melatonin contributes to an increase in the replication and severity of many viral infections. The arrows indicate “stimulation”, with a crossed‐line indicating “inhibitory”</a:t>
            </a:r>
          </a:p>
          <a:p>
            <a:pPr marL="228600" indent="-228600">
              <a:buFont typeface="+mj-lt"/>
              <a:buAutoNum type="arabicPeriod"/>
            </a:pPr>
            <a:r>
              <a:rPr lang="en-US" dirty="0"/>
              <a:t>https://onlinelibrary.wiley.com/doi/full/10.1002/rmv.2109#:~:text=Melatonin%20is%20actively%20inhibited%20by,associated%20with%20viral%E2%80%90linked%20fatality.</a:t>
            </a:r>
          </a:p>
          <a:p>
            <a:pPr marL="228600" indent="-228600">
              <a:buFont typeface="+mj-lt"/>
              <a:buAutoNum type="arabicPeriod"/>
            </a:pPr>
            <a:endParaRPr lang="en-US" dirty="0"/>
          </a:p>
          <a:p>
            <a:pPr marL="228600" indent="-228600">
              <a:buFont typeface="+mj-lt"/>
              <a:buAutoNum type="arabicPeriod"/>
            </a:pPr>
            <a:endParaRPr lang="en-US" dirty="0"/>
          </a:p>
          <a:p>
            <a:pPr marL="342900" indent="-342900">
              <a:buFont typeface="+mj-lt"/>
              <a:buAutoNum type="arabicPeriod"/>
            </a:pPr>
            <a:r>
              <a:rPr lang="en-US" i="0" dirty="0">
                <a:solidFill>
                  <a:srgbClr val="1C1D1E"/>
                </a:solidFill>
                <a:effectLst/>
                <a:latin typeface="Open Sans"/>
              </a:rPr>
              <a:t>Viral, or preexistent, </a:t>
            </a:r>
            <a:r>
              <a:rPr lang="en-US" b="1" i="0" dirty="0">
                <a:solidFill>
                  <a:srgbClr val="1C1D1E"/>
                </a:solidFill>
                <a:effectLst/>
                <a:latin typeface="Open Sans"/>
              </a:rPr>
              <a:t>suppression</a:t>
            </a:r>
            <a:r>
              <a:rPr lang="en-US" i="0" dirty="0">
                <a:solidFill>
                  <a:srgbClr val="1C1D1E"/>
                </a:solidFill>
                <a:effectLst/>
                <a:latin typeface="Open Sans"/>
              </a:rPr>
              <a:t> of </a:t>
            </a:r>
            <a:r>
              <a:rPr lang="en-US" b="1" i="0" dirty="0">
                <a:solidFill>
                  <a:srgbClr val="1C1D1E"/>
                </a:solidFill>
                <a:effectLst/>
                <a:latin typeface="Open Sans"/>
              </a:rPr>
              <a:t>pineal melatonin disinhibits neutrophil attraction</a:t>
            </a:r>
            <a:r>
              <a:rPr lang="en-US" i="0" dirty="0">
                <a:solidFill>
                  <a:srgbClr val="1C1D1E"/>
                </a:solidFill>
                <a:effectLst/>
                <a:latin typeface="Open Sans"/>
              </a:rPr>
              <a:t>, thereby contributing to an initial “</a:t>
            </a:r>
            <a:r>
              <a:rPr lang="en-US" b="1" i="0" dirty="0">
                <a:solidFill>
                  <a:srgbClr val="1C1D1E"/>
                </a:solidFill>
                <a:effectLst/>
                <a:latin typeface="Open Sans"/>
              </a:rPr>
              <a:t>cytokine storm</a:t>
            </a:r>
            <a:r>
              <a:rPr lang="en-US" i="0" dirty="0">
                <a:solidFill>
                  <a:srgbClr val="1C1D1E"/>
                </a:solidFill>
                <a:effectLst/>
                <a:latin typeface="Open Sans"/>
              </a:rPr>
              <a:t>”, as well as the regulation of other immune cells.</a:t>
            </a:r>
          </a:p>
          <a:p>
            <a:pPr marL="342900" indent="-342900">
              <a:buFont typeface="+mj-lt"/>
              <a:buAutoNum type="arabicPeriod"/>
            </a:pPr>
            <a:r>
              <a:rPr lang="en-US" b="0" i="0" dirty="0">
                <a:solidFill>
                  <a:srgbClr val="1C1D1E"/>
                </a:solidFill>
                <a:effectLst/>
                <a:latin typeface="Open Sans"/>
              </a:rPr>
              <a:t>Melatonin induces the circadian gene Bmal1 which </a:t>
            </a:r>
            <a:r>
              <a:rPr lang="en-US" b="1" i="0" dirty="0">
                <a:solidFill>
                  <a:srgbClr val="1C1D1E"/>
                </a:solidFill>
                <a:effectLst/>
                <a:latin typeface="Open Sans"/>
              </a:rPr>
              <a:t>disinhibits </a:t>
            </a:r>
            <a:r>
              <a:rPr lang="en-US" b="0" i="0" dirty="0">
                <a:solidFill>
                  <a:srgbClr val="1C1D1E"/>
                </a:solidFill>
                <a:effectLst/>
                <a:latin typeface="Open Sans"/>
              </a:rPr>
              <a:t>the PDC, </a:t>
            </a:r>
            <a:r>
              <a:rPr lang="en-US" b="1" i="0" dirty="0">
                <a:solidFill>
                  <a:srgbClr val="1C1D1E"/>
                </a:solidFill>
                <a:effectLst/>
                <a:latin typeface="Open Sans"/>
              </a:rPr>
              <a:t>countering viral inhibition </a:t>
            </a:r>
            <a:r>
              <a:rPr lang="en-US" b="0" i="0" dirty="0">
                <a:solidFill>
                  <a:srgbClr val="1C1D1E"/>
                </a:solidFill>
                <a:effectLst/>
                <a:latin typeface="Open Sans"/>
              </a:rPr>
              <a:t>of Bmal1/PDC.</a:t>
            </a:r>
          </a:p>
          <a:p>
            <a:pPr marL="800100" lvl="1" indent="-342900">
              <a:buFont typeface="+mj-lt"/>
              <a:buAutoNum type="arabicPeriod"/>
            </a:pPr>
            <a:r>
              <a:rPr lang="en-US" b="0" i="0" dirty="0">
                <a:solidFill>
                  <a:srgbClr val="1C1D1E"/>
                </a:solidFill>
                <a:effectLst/>
                <a:latin typeface="Open Sans"/>
              </a:rPr>
              <a:t>PDC drives </a:t>
            </a:r>
            <a:r>
              <a:rPr lang="en-US" b="1" i="0" dirty="0">
                <a:solidFill>
                  <a:srgbClr val="1C1D1E"/>
                </a:solidFill>
                <a:effectLst/>
                <a:latin typeface="Open Sans"/>
              </a:rPr>
              <a:t>mitochondrial</a:t>
            </a:r>
            <a:r>
              <a:rPr lang="en-US" b="0" i="0" dirty="0">
                <a:solidFill>
                  <a:srgbClr val="1C1D1E"/>
                </a:solidFill>
                <a:effectLst/>
                <a:latin typeface="Open Sans"/>
              </a:rPr>
              <a:t> conversion of pyruvate to acetyl‐coenzyme A (acetyl‐CoA), thereby increasing the tricarboxylic acid cycle, </a:t>
            </a:r>
            <a:r>
              <a:rPr lang="en-US" b="1" i="0" dirty="0">
                <a:solidFill>
                  <a:srgbClr val="1C1D1E"/>
                </a:solidFill>
                <a:effectLst/>
                <a:latin typeface="Open Sans"/>
              </a:rPr>
              <a:t>oxidative phosphorylation</a:t>
            </a:r>
            <a:r>
              <a:rPr lang="en-US" b="0" i="0" dirty="0">
                <a:solidFill>
                  <a:srgbClr val="1C1D1E"/>
                </a:solidFill>
                <a:effectLst/>
                <a:latin typeface="Open Sans"/>
              </a:rPr>
              <a:t>, and </a:t>
            </a:r>
            <a:r>
              <a:rPr lang="en-US" b="1" i="0" dirty="0">
                <a:solidFill>
                  <a:srgbClr val="1C1D1E"/>
                </a:solidFill>
                <a:effectLst/>
                <a:latin typeface="Open Sans"/>
              </a:rPr>
              <a:t>ATP production</a:t>
            </a:r>
            <a:r>
              <a:rPr lang="en-US" b="0" i="0" dirty="0">
                <a:solidFill>
                  <a:srgbClr val="1C1D1E"/>
                </a:solidFill>
                <a:effectLst/>
                <a:latin typeface="Open Sans"/>
              </a:rPr>
              <a:t>. </a:t>
            </a:r>
          </a:p>
          <a:p>
            <a:pPr marL="1257300" lvl="2" indent="-342900">
              <a:buFont typeface="+mj-lt"/>
              <a:buAutoNum type="arabicPeriod"/>
            </a:pPr>
            <a:r>
              <a:rPr lang="en-US" b="0" i="0" dirty="0">
                <a:solidFill>
                  <a:srgbClr val="1C1D1E"/>
                </a:solidFill>
                <a:effectLst/>
                <a:latin typeface="Open Sans"/>
              </a:rPr>
              <a:t>Pineal melatonin suppression attenuates this, preventing the circadian “resetting” of </a:t>
            </a:r>
            <a:r>
              <a:rPr lang="en-US" b="1" i="0" dirty="0">
                <a:solidFill>
                  <a:srgbClr val="1C1D1E"/>
                </a:solidFill>
                <a:effectLst/>
                <a:latin typeface="Open Sans"/>
              </a:rPr>
              <a:t>mitochondrial metabolism</a:t>
            </a:r>
            <a:r>
              <a:rPr lang="en-US" b="0" i="0" dirty="0">
                <a:solidFill>
                  <a:srgbClr val="1C1D1E"/>
                </a:solidFill>
                <a:effectLst/>
                <a:latin typeface="Open Sans"/>
              </a:rPr>
              <a:t>. </a:t>
            </a:r>
          </a:p>
          <a:p>
            <a:pPr marL="1257300" lvl="2" indent="-342900">
              <a:buFont typeface="+mj-lt"/>
              <a:buAutoNum type="arabicPeriod"/>
            </a:pPr>
            <a:r>
              <a:rPr lang="en-US" dirty="0">
                <a:solidFill>
                  <a:srgbClr val="1C1D1E"/>
                </a:solidFill>
                <a:latin typeface="Open Sans"/>
              </a:rPr>
              <a:t>This is i</a:t>
            </a:r>
            <a:r>
              <a:rPr lang="en-US" b="0" i="0" dirty="0">
                <a:solidFill>
                  <a:srgbClr val="1C1D1E"/>
                </a:solidFill>
                <a:effectLst/>
                <a:latin typeface="Open Sans"/>
              </a:rPr>
              <a:t>mportant in immune cells shifting glycolytic </a:t>
            </a:r>
            <a:r>
              <a:rPr lang="en-US" b="1" i="0" dirty="0">
                <a:solidFill>
                  <a:srgbClr val="1C1D1E"/>
                </a:solidFill>
                <a:effectLst/>
                <a:latin typeface="Open Sans"/>
              </a:rPr>
              <a:t>to oxidative phosphorylation</a:t>
            </a:r>
            <a:r>
              <a:rPr lang="en-US" dirty="0">
                <a:solidFill>
                  <a:srgbClr val="1C1D1E"/>
                </a:solidFill>
                <a:latin typeface="Open Sans"/>
              </a:rPr>
              <a:t> metabolism which switches</a:t>
            </a:r>
            <a:r>
              <a:rPr lang="en-US" b="0" i="0" dirty="0">
                <a:solidFill>
                  <a:srgbClr val="1C1D1E"/>
                </a:solidFill>
                <a:effectLst/>
                <a:latin typeface="Open Sans"/>
              </a:rPr>
              <a:t> cells from reactive to quiescent. </a:t>
            </a:r>
          </a:p>
          <a:p>
            <a:pPr marL="342900" indent="-342900">
              <a:buFont typeface="+mj-lt"/>
              <a:buAutoNum type="arabicPeriod"/>
            </a:pPr>
            <a:r>
              <a:rPr lang="en-US" b="0" i="0" dirty="0">
                <a:solidFill>
                  <a:srgbClr val="1C1D1E"/>
                </a:solidFill>
                <a:effectLst/>
                <a:latin typeface="Open Sans"/>
              </a:rPr>
              <a:t>Acetyl‐CoA </a:t>
            </a:r>
            <a:r>
              <a:rPr lang="en-US" b="0" i="0" dirty="0" err="1">
                <a:solidFill>
                  <a:srgbClr val="1C1D1E"/>
                </a:solidFill>
                <a:effectLst/>
                <a:latin typeface="Open Sans"/>
              </a:rPr>
              <a:t>cosubstrate</a:t>
            </a:r>
            <a:r>
              <a:rPr lang="en-US" b="0" i="0" dirty="0">
                <a:solidFill>
                  <a:srgbClr val="1C1D1E"/>
                </a:solidFill>
                <a:effectLst/>
                <a:latin typeface="Open Sans"/>
              </a:rPr>
              <a:t> for </a:t>
            </a:r>
            <a:r>
              <a:rPr lang="en-US" b="0" i="0" dirty="0" err="1">
                <a:solidFill>
                  <a:srgbClr val="1C1D1E"/>
                </a:solidFill>
                <a:effectLst/>
                <a:latin typeface="Open Sans"/>
              </a:rPr>
              <a:t>arylalkylamine</a:t>
            </a:r>
            <a:r>
              <a:rPr lang="en-US" b="0" i="0" dirty="0">
                <a:solidFill>
                  <a:srgbClr val="1C1D1E"/>
                </a:solidFill>
                <a:effectLst/>
                <a:latin typeface="Open Sans"/>
              </a:rPr>
              <a:t> </a:t>
            </a:r>
            <a:r>
              <a:rPr lang="en-US" b="1" i="0" dirty="0">
                <a:solidFill>
                  <a:srgbClr val="1C1D1E"/>
                </a:solidFill>
                <a:effectLst/>
                <a:latin typeface="Open Sans"/>
              </a:rPr>
              <a:t>N‐acetyltransferase</a:t>
            </a:r>
            <a:r>
              <a:rPr lang="en-US" b="0" i="0" dirty="0">
                <a:solidFill>
                  <a:srgbClr val="1C1D1E"/>
                </a:solidFill>
                <a:effectLst/>
                <a:latin typeface="Open Sans"/>
              </a:rPr>
              <a:t>, providing an acetyl group to </a:t>
            </a:r>
            <a:r>
              <a:rPr lang="en-US" b="1" i="0" dirty="0">
                <a:solidFill>
                  <a:srgbClr val="1C1D1E"/>
                </a:solidFill>
                <a:effectLst/>
                <a:latin typeface="Open Sans"/>
              </a:rPr>
              <a:t>serotonin</a:t>
            </a:r>
            <a:r>
              <a:rPr lang="en-US" b="0" i="0" dirty="0">
                <a:solidFill>
                  <a:srgbClr val="1C1D1E"/>
                </a:solidFill>
                <a:effectLst/>
                <a:latin typeface="Open Sans"/>
              </a:rPr>
              <a:t>, and thereby initiating the </a:t>
            </a:r>
            <a:r>
              <a:rPr lang="en-US" b="1" i="0" dirty="0" err="1">
                <a:solidFill>
                  <a:srgbClr val="1C1D1E"/>
                </a:solidFill>
                <a:effectLst/>
                <a:latin typeface="Open Sans"/>
              </a:rPr>
              <a:t>melatonergic</a:t>
            </a:r>
            <a:r>
              <a:rPr lang="en-US" b="1" i="0" dirty="0">
                <a:solidFill>
                  <a:srgbClr val="1C1D1E"/>
                </a:solidFill>
                <a:effectLst/>
                <a:latin typeface="Open Sans"/>
              </a:rPr>
              <a:t> </a:t>
            </a:r>
            <a:r>
              <a:rPr lang="en-US" b="0" i="0" dirty="0">
                <a:solidFill>
                  <a:srgbClr val="1C1D1E"/>
                </a:solidFill>
                <a:effectLst/>
                <a:latin typeface="Open Sans"/>
              </a:rPr>
              <a:t>pathway. </a:t>
            </a:r>
          </a:p>
          <a:p>
            <a:pPr marL="342900" indent="-342900">
              <a:buFont typeface="+mj-lt"/>
              <a:buAutoNum type="arabicPeriod"/>
            </a:pPr>
            <a:r>
              <a:rPr lang="en-US" b="0" i="0" dirty="0">
                <a:solidFill>
                  <a:srgbClr val="1C1D1E"/>
                </a:solidFill>
                <a:effectLst/>
                <a:latin typeface="Open Sans"/>
              </a:rPr>
              <a:t>Consequently, </a:t>
            </a:r>
            <a:r>
              <a:rPr lang="en-US" b="1" i="0" dirty="0">
                <a:solidFill>
                  <a:srgbClr val="1C1D1E"/>
                </a:solidFill>
                <a:effectLst/>
                <a:latin typeface="Open Sans"/>
              </a:rPr>
              <a:t>pineal melatonin regulates mitochondrial melatonin and immune cell phenotype</a:t>
            </a:r>
            <a:r>
              <a:rPr lang="en-US" b="0" i="0" dirty="0">
                <a:solidFill>
                  <a:srgbClr val="1C1D1E"/>
                </a:solidFill>
                <a:effectLst/>
                <a:latin typeface="Open Sans"/>
              </a:rPr>
              <a:t>. </a:t>
            </a:r>
          </a:p>
          <a:p>
            <a:pPr marL="342900" indent="-342900">
              <a:buFont typeface="+mj-lt"/>
              <a:buAutoNum type="arabicPeriod"/>
            </a:pPr>
            <a:r>
              <a:rPr lang="en-US" b="0" i="0" dirty="0">
                <a:solidFill>
                  <a:srgbClr val="1C1D1E"/>
                </a:solidFill>
                <a:effectLst/>
                <a:latin typeface="Open Sans"/>
              </a:rPr>
              <a:t>Virus‐and cytokine storm‐driven changes </a:t>
            </a:r>
            <a:r>
              <a:rPr lang="en-US" b="1" i="0" dirty="0">
                <a:solidFill>
                  <a:srgbClr val="1C1D1E"/>
                </a:solidFill>
                <a:effectLst/>
                <a:latin typeface="Open Sans"/>
              </a:rPr>
              <a:t>also increase gut permeability and dysbiosis</a:t>
            </a:r>
            <a:r>
              <a:rPr lang="en-US" b="0" i="0" dirty="0">
                <a:solidFill>
                  <a:srgbClr val="1C1D1E"/>
                </a:solidFill>
                <a:effectLst/>
                <a:latin typeface="Open Sans"/>
              </a:rPr>
              <a:t>, thereby suppressing levels of the short‐chain fatty acid, butyrate, and increasing</a:t>
            </a:r>
            <a:r>
              <a:rPr lang="en-US" b="1" i="0" dirty="0">
                <a:solidFill>
                  <a:srgbClr val="1C1D1E"/>
                </a:solidFill>
                <a:effectLst/>
                <a:latin typeface="Open Sans"/>
              </a:rPr>
              <a:t> circulating lipopolysaccharide </a:t>
            </a:r>
            <a:r>
              <a:rPr lang="en-US" b="0" i="0" dirty="0">
                <a:solidFill>
                  <a:srgbClr val="1C1D1E"/>
                </a:solidFill>
                <a:effectLst/>
                <a:latin typeface="Open Sans"/>
              </a:rPr>
              <a:t>(LPS). </a:t>
            </a:r>
          </a:p>
          <a:p>
            <a:pPr marL="171450" indent="-171450">
              <a:buFont typeface="Arial" panose="020B0604020202020204" pitchFamily="34" charset="0"/>
              <a:buChar char="•"/>
            </a:pPr>
            <a:r>
              <a:rPr lang="en-US" b="0" i="0" dirty="0">
                <a:solidFill>
                  <a:srgbClr val="1C1D1E"/>
                </a:solidFill>
                <a:effectLst/>
                <a:latin typeface="Open Sans"/>
              </a:rPr>
              <a:t>The alterations in butyrate and LPS can promote viral replication and host symptom severity via impacts on the </a:t>
            </a:r>
            <a:r>
              <a:rPr lang="en-US" b="0" i="0" dirty="0" err="1">
                <a:solidFill>
                  <a:srgbClr val="1C1D1E"/>
                </a:solidFill>
                <a:effectLst/>
                <a:latin typeface="Open Sans"/>
              </a:rPr>
              <a:t>melatonergic</a:t>
            </a:r>
            <a:r>
              <a:rPr lang="en-US" b="0" i="0" dirty="0">
                <a:solidFill>
                  <a:srgbClr val="1C1D1E"/>
                </a:solidFill>
                <a:effectLst/>
                <a:latin typeface="Open Sans"/>
              </a:rPr>
              <a:t> pathway. </a:t>
            </a:r>
          </a:p>
          <a:p>
            <a:pPr marL="171450" indent="-171450">
              <a:buFont typeface="Arial" panose="020B0604020202020204" pitchFamily="34" charset="0"/>
              <a:buChar char="•"/>
            </a:pPr>
            <a:r>
              <a:rPr lang="en-US" b="0" i="0" dirty="0">
                <a:solidFill>
                  <a:srgbClr val="1C1D1E"/>
                </a:solidFill>
                <a:effectLst/>
                <a:latin typeface="Open Sans"/>
              </a:rPr>
              <a:t>Possible treatment implications for covid‐19 and other viral infections.</a:t>
            </a:r>
            <a:endParaRPr lang="en-US" dirty="0"/>
          </a:p>
          <a:p>
            <a:pPr marL="0" indent="0">
              <a:buFont typeface="+mj-lt"/>
              <a:buNone/>
            </a:pPr>
            <a:endParaRPr lang="en-US" dirty="0"/>
          </a:p>
          <a:p>
            <a:pPr marL="0" indent="0">
              <a:buFont typeface="+mj-lt"/>
              <a:buNone/>
            </a:pPr>
            <a:endParaRPr lang="en-US" dirty="0"/>
          </a:p>
          <a:p>
            <a:pPr marL="0" indent="0">
              <a:buFont typeface="+mj-lt"/>
              <a:buNone/>
            </a:pPr>
            <a:r>
              <a:rPr lang="en-US" dirty="0"/>
              <a:t>Also cd147 hypothesis</a:t>
            </a:r>
          </a:p>
          <a:p>
            <a:pPr marL="0" indent="0">
              <a:buFont typeface="+mj-lt"/>
              <a:buNone/>
            </a:pPr>
            <a:r>
              <a:rPr lang="en-US" b="0" i="0" dirty="0">
                <a:solidFill>
                  <a:srgbClr val="333333"/>
                </a:solidFill>
                <a:effectLst/>
                <a:latin typeface="-apple-system"/>
              </a:rPr>
              <a:t>CD147 protein and the potential protective effect of melatonin that is mediated by this protein in COVID-19. CD147 is a glycoprotein that is responsible for the cytokine storm in the lungs through the mediation of viral invasion. Melatonin use previously was shown to reduce cardiac damage by blocking the CD147 activity. </a:t>
            </a:r>
          </a:p>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EA5CC0D2-8A81-4372-BF9C-B097C837F6D0}" type="slidenum">
              <a:rPr lang="en-US" smtClean="0"/>
              <a:t>31</a:t>
            </a:fld>
            <a:endParaRPr lang="en-US"/>
          </a:p>
        </p:txBody>
      </p:sp>
    </p:spTree>
    <p:extLst>
      <p:ext uri="{BB962C8B-B14F-4D97-AF65-F5344CB8AC3E}">
        <p14:creationId xmlns:p14="http://schemas.microsoft.com/office/powerpoint/2010/main" val="1910715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Font typeface="+mj-lt"/>
              <a:buAutoNum type="arabicPeriod"/>
            </a:pPr>
            <a:r>
              <a:rPr lang="en-US" b="0" i="0" dirty="0">
                <a:solidFill>
                  <a:srgbClr val="111111"/>
                </a:solidFill>
                <a:effectLst/>
                <a:latin typeface="Roboto"/>
              </a:rPr>
              <a:t>https://www.cell.com/structure/fulltext/S0969-2126(05)00313-8?_returnURL=https%3A%2F%2Flinkinghub.elsevier.com%2Fretrieve%2Fpii%2FS0969212605003138%3Fshowall%3Dtrue</a:t>
            </a:r>
          </a:p>
          <a:p>
            <a:pPr marL="228600" indent="-228600">
              <a:buFont typeface="+mj-lt"/>
              <a:buAutoNum type="arabicPeriod"/>
            </a:pPr>
            <a:r>
              <a:rPr lang="en-US" b="0" i="0" dirty="0">
                <a:solidFill>
                  <a:srgbClr val="111111"/>
                </a:solidFill>
                <a:effectLst/>
                <a:latin typeface="Roboto"/>
              </a:rPr>
              <a:t>https://onlinelibrary.wiley.com/doi/10.1002/jmv.25719</a:t>
            </a:r>
          </a:p>
          <a:p>
            <a:pPr marL="228600" indent="-228600">
              <a:buFont typeface="+mj-lt"/>
              <a:buAutoNum type="arabicPeriod"/>
            </a:pPr>
            <a:endParaRPr lang="en-US" b="0" i="0" dirty="0">
              <a:solidFill>
                <a:srgbClr val="111111"/>
              </a:solidFill>
              <a:effectLst/>
              <a:latin typeface="Roboto"/>
            </a:endParaRPr>
          </a:p>
          <a:p>
            <a:pPr marL="228600" indent="-228600">
              <a:buFont typeface="+mj-lt"/>
              <a:buAutoNum type="arabicPeriod"/>
            </a:pPr>
            <a:r>
              <a:rPr lang="en-US" b="0" i="0" dirty="0">
                <a:solidFill>
                  <a:srgbClr val="111111"/>
                </a:solidFill>
                <a:effectLst/>
                <a:latin typeface="Roboto"/>
              </a:rPr>
              <a:t>https://www.ncbi.nlm.nih.gov/pmc/articles/PMC7103355/</a:t>
            </a:r>
          </a:p>
        </p:txBody>
      </p:sp>
      <p:sp>
        <p:nvSpPr>
          <p:cNvPr id="4" name="Slide Number Placeholder 3"/>
          <p:cNvSpPr>
            <a:spLocks noGrp="1"/>
          </p:cNvSpPr>
          <p:nvPr>
            <p:ph type="sldNum" sz="quarter" idx="5"/>
          </p:nvPr>
        </p:nvSpPr>
        <p:spPr/>
        <p:txBody>
          <a:bodyPr/>
          <a:lstStyle/>
          <a:p>
            <a:fld id="{EA5CC0D2-8A81-4372-BF9C-B097C837F6D0}" type="slidenum">
              <a:rPr lang="en-US" smtClean="0"/>
              <a:t>33</a:t>
            </a:fld>
            <a:endParaRPr lang="en-US"/>
          </a:p>
        </p:txBody>
      </p:sp>
    </p:spTree>
    <p:extLst>
      <p:ext uri="{BB962C8B-B14F-4D97-AF65-F5344CB8AC3E}">
        <p14:creationId xmlns:p14="http://schemas.microsoft.com/office/powerpoint/2010/main" val="2669327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Font typeface="+mj-lt"/>
              <a:buAutoNum type="arabicPeriod"/>
            </a:pPr>
            <a:r>
              <a:rPr lang="en-US" b="0" i="0" dirty="0">
                <a:solidFill>
                  <a:srgbClr val="111111"/>
                </a:solidFill>
                <a:effectLst/>
                <a:latin typeface="Roboto"/>
              </a:rPr>
              <a:t>https://www.cell.com/structure/fulltext/S0969-2126(05)00313-8?_returnURL=https%3A%2F%2Flinkinghub.elsevier.com%2Fretrieve%2Fpii%2FS0969212605003138%3Fshowall%3Dtrue</a:t>
            </a:r>
          </a:p>
          <a:p>
            <a:pPr marL="228600" indent="-228600">
              <a:buFont typeface="+mj-lt"/>
              <a:buAutoNum type="arabicPeriod"/>
            </a:pPr>
            <a:r>
              <a:rPr lang="en-US" b="0" i="0" dirty="0">
                <a:solidFill>
                  <a:srgbClr val="111111"/>
                </a:solidFill>
                <a:effectLst/>
                <a:latin typeface="Roboto"/>
              </a:rPr>
              <a:t>https://onlinelibrary.wiley.com/doi/10.1002/jmv.25719</a:t>
            </a:r>
          </a:p>
          <a:p>
            <a:pPr marL="228600" indent="-228600">
              <a:buFont typeface="+mj-lt"/>
              <a:buAutoNum type="arabicPeriod"/>
            </a:pPr>
            <a:r>
              <a:rPr lang="en-US" b="0" i="0" dirty="0">
                <a:solidFill>
                  <a:srgbClr val="111111"/>
                </a:solidFill>
                <a:effectLst/>
                <a:latin typeface="Roboto"/>
              </a:rPr>
              <a:t>The crystal structure of a conserved domain of nonstructural protein 3 (nsP3) from severe acute respiratory syndrome coronavirus (SARS-</a:t>
            </a:r>
            <a:r>
              <a:rPr lang="en-US" b="0" i="0" dirty="0" err="1">
                <a:solidFill>
                  <a:srgbClr val="111111"/>
                </a:solidFill>
                <a:effectLst/>
                <a:latin typeface="Roboto"/>
              </a:rPr>
              <a:t>CoV</a:t>
            </a:r>
            <a:r>
              <a:rPr lang="en-US" b="0" i="0" dirty="0">
                <a:solidFill>
                  <a:srgbClr val="111111"/>
                </a:solidFill>
                <a:effectLst/>
                <a:latin typeface="Roboto"/>
              </a:rPr>
              <a:t>) has been solved by single-wavelength anomalous dispersion to 1.4 A resolution. The structure of this "X" domain, seen in many single-stranded RNA viruses, reveals a three-layered alpha/beta/alpha core with a macro-H2A-like fold. The putative active site is a solvent-exposed cleft that is conserved in its three structural homologs, yeast Ymx7, </a:t>
            </a:r>
            <a:r>
              <a:rPr lang="en-US" b="0" i="0" dirty="0" err="1">
                <a:solidFill>
                  <a:srgbClr val="111111"/>
                </a:solidFill>
                <a:effectLst/>
                <a:latin typeface="Roboto"/>
              </a:rPr>
              <a:t>Archeoglobus</a:t>
            </a:r>
            <a:r>
              <a:rPr lang="en-US" b="0" i="0" dirty="0">
                <a:solidFill>
                  <a:srgbClr val="111111"/>
                </a:solidFill>
                <a:effectLst/>
                <a:latin typeface="Roboto"/>
              </a:rPr>
              <a:t> </a:t>
            </a:r>
            <a:r>
              <a:rPr lang="en-US" b="0" i="0" dirty="0" err="1">
                <a:solidFill>
                  <a:srgbClr val="111111"/>
                </a:solidFill>
                <a:effectLst/>
                <a:latin typeface="Roboto"/>
              </a:rPr>
              <a:t>fulgidus</a:t>
            </a:r>
            <a:r>
              <a:rPr lang="en-US" b="0" i="0" dirty="0">
                <a:solidFill>
                  <a:srgbClr val="111111"/>
                </a:solidFill>
                <a:effectLst/>
                <a:latin typeface="Roboto"/>
              </a:rPr>
              <a:t> AF1521, and Er58 from E. coli. Its sequence is similar to yeast YBR022W (also known as Poa1P), a known phosphatase that acts on ADP-ribose-1''-phosphate (Appr-1''-p). The SARS nsP3 domain readily removes the 1'' phosphate group from Appr-1''-p in in vitro assays, confirming its phosphatase activity. Sequence and structure comparison of all known macro-H2A domains combined with available functional data suggests that proteins of this superfamily form an emerging group of nucleotide phosphatases that dephosphorylate Appr-1''-p.</a:t>
            </a:r>
            <a:endParaRPr lang="en-US" dirty="0"/>
          </a:p>
        </p:txBody>
      </p:sp>
      <p:sp>
        <p:nvSpPr>
          <p:cNvPr id="4" name="Slide Number Placeholder 3"/>
          <p:cNvSpPr>
            <a:spLocks noGrp="1"/>
          </p:cNvSpPr>
          <p:nvPr>
            <p:ph type="sldNum" sz="quarter" idx="5"/>
          </p:nvPr>
        </p:nvSpPr>
        <p:spPr/>
        <p:txBody>
          <a:bodyPr/>
          <a:lstStyle/>
          <a:p>
            <a:fld id="{EA5CC0D2-8A81-4372-BF9C-B097C837F6D0}" type="slidenum">
              <a:rPr lang="en-US" smtClean="0"/>
              <a:t>34</a:t>
            </a:fld>
            <a:endParaRPr lang="en-US"/>
          </a:p>
        </p:txBody>
      </p:sp>
    </p:spTree>
    <p:extLst>
      <p:ext uri="{BB962C8B-B14F-4D97-AF65-F5344CB8AC3E}">
        <p14:creationId xmlns:p14="http://schemas.microsoft.com/office/powerpoint/2010/main" val="1075443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Raw sequencing reads were download from either SRA or CRA followed by</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Read preprocessing consisted of adapter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trimming,QA</a:t>
            </a:r>
            <a:r>
              <a:rPr lang="en-US" sz="1800" dirty="0">
                <a:effectLst/>
                <a:latin typeface="Calibri" panose="020F0502020204030204" pitchFamily="34" charset="0"/>
                <a:ea typeface="Calibri" panose="020F0502020204030204" pitchFamily="34" charset="0"/>
                <a:cs typeface="Times New Roman" panose="02020603050405020304" pitchFamily="18" charset="0"/>
              </a:rPr>
              <a:t>/QC, and filtering of human and low complexity reads using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Trimmomatic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fastQC</a:t>
            </a:r>
            <a:r>
              <a:rPr lang="en-US" sz="1800" dirty="0">
                <a:effectLst/>
                <a:latin typeface="Calibri" panose="020F0502020204030204" pitchFamily="34" charset="0"/>
                <a:ea typeface="Calibri" panose="020F0502020204030204" pitchFamily="34" charset="0"/>
                <a:cs typeface="Times New Roman" panose="02020603050405020304" pitchFamily="18" charset="0"/>
              </a:rPr>
              <a:t>, Kraken2,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FastP</a:t>
            </a:r>
            <a:r>
              <a:rPr lang="en-US" sz="1800" dirty="0">
                <a:effectLst/>
                <a:latin typeface="Calibri" panose="020F0502020204030204" pitchFamily="34" charset="0"/>
                <a:ea typeface="Calibri" panose="020F0502020204030204" pitchFamily="34" charset="0"/>
                <a:cs typeface="Times New Roman" panose="02020603050405020304" pitchFamily="18" charset="0"/>
              </a:rPr>
              <a:t>, followed by</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Taxonomic classification via Kraken2 and functional annotation via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Seqscreen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Taxonomic classifications were decontaminated against negative controls when applicable using the library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decontam</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R, followed by statistical analysis and visualization using the bioinformatic software package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phyloseq</a:t>
            </a:r>
            <a:r>
              <a:rPr lang="en-US" sz="1800" dirty="0">
                <a:effectLst/>
                <a:latin typeface="Calibri" panose="020F0502020204030204" pitchFamily="34" charset="0"/>
                <a:ea typeface="Calibri" panose="020F0502020204030204" pitchFamily="34" charset="0"/>
                <a:cs typeface="Times New Roman" panose="02020603050405020304" pitchFamily="18" charset="0"/>
              </a:rPr>
              <a:t> , vegan,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metacoder</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R.</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Functional annotations  gene ontologies counts derived from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seqscreen</a:t>
            </a:r>
            <a:r>
              <a:rPr lang="en-US" sz="1800" dirty="0">
                <a:effectLst/>
                <a:latin typeface="Calibri" panose="020F0502020204030204" pitchFamily="34" charset="0"/>
                <a:ea typeface="Calibri" panose="020F0502020204030204" pitchFamily="34" charset="0"/>
                <a:cs typeface="Times New Roman" panose="02020603050405020304" pitchFamily="18" charset="0"/>
              </a:rPr>
              <a:t> outputs were parent propagated using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covirt</a:t>
            </a:r>
            <a:r>
              <a:rPr lang="en-US" sz="1800" dirty="0">
                <a:effectLst/>
                <a:latin typeface="Calibri" panose="020F0502020204030204" pitchFamily="34" charset="0"/>
                <a:ea typeface="Calibri" panose="020F0502020204030204" pitchFamily="34" charset="0"/>
                <a:cs typeface="Times New Roman" panose="02020603050405020304" pitchFamily="18" charset="0"/>
              </a:rPr>
              <a:t>-micro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conda</a:t>
            </a:r>
            <a:r>
              <a:rPr lang="en-US" sz="1800" dirty="0">
                <a:effectLst/>
                <a:latin typeface="Calibri" panose="020F0502020204030204" pitchFamily="34" charset="0"/>
                <a:ea typeface="Calibri" panose="020F0502020204030204" pitchFamily="34" charset="0"/>
                <a:cs typeface="Times New Roman" panose="02020603050405020304" pitchFamily="18" charset="0"/>
              </a:rPr>
              <a:t> package generated by Mike Lee at NASA.</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Parent propagated Gene ontology terms counts were then subjected to a Dirichlet mixture modeling (or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Dmm</a:t>
            </a:r>
            <a:r>
              <a:rPr lang="en-US" sz="1800" dirty="0">
                <a:effectLst/>
                <a:latin typeface="Calibri" panose="020F0502020204030204" pitchFamily="34" charset="0"/>
                <a:ea typeface="Calibri" panose="020F0502020204030204" pitchFamily="34" charset="0"/>
                <a:cs typeface="Times New Roman" panose="02020603050405020304" pitchFamily="18" charset="0"/>
              </a:rPr>
              <a:t> clustering) and comparative analysis using </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multivariable associations with linear models </a:t>
            </a:r>
            <a:r>
              <a:rPr lang="en-US" sz="1800" dirty="0">
                <a:effectLst/>
                <a:latin typeface="Calibri" panose="020F0502020204030204" pitchFamily="34" charset="0"/>
                <a:ea typeface="Calibri" panose="020F0502020204030204" pitchFamily="34" charset="0"/>
                <a:cs typeface="Times New Roman" panose="02020603050405020304" pitchFamily="18" charset="0"/>
              </a:rPr>
              <a:t>Maaslin2 in R.</a:t>
            </a:r>
          </a:p>
          <a:p>
            <a:pPr marL="342900" marR="0" lvl="0" indent="-342900" algn="just">
              <a:lnSpc>
                <a:spcPct val="200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All Scripts, intermediate files, and results can be found in the OSF,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covirt</a:t>
            </a:r>
            <a:r>
              <a:rPr lang="en-US" sz="1800" dirty="0">
                <a:effectLst/>
                <a:latin typeface="Calibri" panose="020F0502020204030204" pitchFamily="34" charset="0"/>
                <a:ea typeface="Calibri" panose="020F0502020204030204" pitchFamily="34" charset="0"/>
                <a:cs typeface="Times New Roman" panose="02020603050405020304" pitchFamily="18" charset="0"/>
              </a:rPr>
              <a:t>-micro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githubs</a:t>
            </a:r>
            <a:r>
              <a:rPr lang="en-US" sz="1800" dirty="0">
                <a:effectLst/>
                <a:latin typeface="Calibri" panose="020F0502020204030204" pitchFamily="34" charset="0"/>
                <a:ea typeface="Calibri" panose="020F0502020204030204" pitchFamily="34" charset="0"/>
                <a:cs typeface="Times New Roman" panose="02020603050405020304" pitchFamily="18" charset="0"/>
              </a:rPr>
              <a:t> repos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conda</a:t>
            </a:r>
            <a:r>
              <a:rPr lang="en-US" sz="1800" dirty="0">
                <a:effectLst/>
                <a:latin typeface="Calibri" panose="020F0502020204030204" pitchFamily="34" charset="0"/>
                <a:ea typeface="Calibri" panose="020F0502020204030204" pitchFamily="34" charset="0"/>
                <a:cs typeface="Times New Roman" panose="02020603050405020304" pitchFamily="18" charset="0"/>
              </a:rPr>
              <a:t> packages.</a:t>
            </a:r>
          </a:p>
        </p:txBody>
      </p:sp>
      <p:sp>
        <p:nvSpPr>
          <p:cNvPr id="4" name="Slide Number Placeholder 3"/>
          <p:cNvSpPr>
            <a:spLocks noGrp="1"/>
          </p:cNvSpPr>
          <p:nvPr>
            <p:ph type="sldNum" sz="quarter" idx="5"/>
          </p:nvPr>
        </p:nvSpPr>
        <p:spPr/>
        <p:txBody>
          <a:bodyPr/>
          <a:lstStyle/>
          <a:p>
            <a:fld id="{AE174C89-39AB-4440-A7D3-F7D27E1F3377}" type="slidenum">
              <a:rPr lang="en-US" smtClean="0"/>
              <a:t>3</a:t>
            </a:fld>
            <a:endParaRPr lang="en-US"/>
          </a:p>
        </p:txBody>
      </p:sp>
    </p:spTree>
    <p:extLst>
      <p:ext uri="{BB962C8B-B14F-4D97-AF65-F5344CB8AC3E}">
        <p14:creationId xmlns:p14="http://schemas.microsoft.com/office/powerpoint/2010/main" val="343300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algn="l" rtl="0" eaLnBrk="1" fontAlgn="ctr" latinLnBrk="0" hangingPunct="1">
              <a:spcBef>
                <a:spcPts val="0"/>
              </a:spcBef>
              <a:spcAft>
                <a:spcPts val="0"/>
              </a:spcAft>
            </a:pPr>
            <a:r>
              <a:rPr lang="en-US" sz="1800" dirty="0">
                <a:solidFill>
                  <a:srgbClr val="201F1E"/>
                </a:solidFill>
                <a:effectLst/>
                <a:latin typeface="Calibri" panose="020F0502020204030204" pitchFamily="34" charset="0"/>
                <a:ea typeface="Calibri" panose="020F0502020204030204" pitchFamily="34" charset="0"/>
              </a:rPr>
              <a:t>After read filtering and batch effect sample removal, sample cohorts consisted of </a:t>
            </a:r>
            <a:r>
              <a:rPr lang="en-US" sz="1800" b="0" i="0" u="none" strike="noStrike" kern="1200" dirty="0">
                <a:solidFill>
                  <a:srgbClr val="000000"/>
                </a:solidFill>
                <a:effectLst/>
                <a:latin typeface="Calibri" panose="020F0502020204030204" pitchFamily="34" charset="0"/>
              </a:rPr>
              <a:t>29 Uninfected sampled,</a:t>
            </a:r>
            <a:r>
              <a:rPr lang="en-US" sz="4000" b="0" i="0" u="none" strike="noStrike" dirty="0">
                <a:effectLst/>
                <a:latin typeface="Arial" panose="020B0604020202020204" pitchFamily="34" charset="0"/>
              </a:rPr>
              <a:t> </a:t>
            </a:r>
            <a:r>
              <a:rPr lang="en-US" sz="1800" b="0" i="0" u="none" strike="noStrike" kern="1200" dirty="0">
                <a:solidFill>
                  <a:srgbClr val="000000"/>
                </a:solidFill>
                <a:effectLst/>
                <a:latin typeface="Calibri" panose="020F0502020204030204" pitchFamily="34" charset="0"/>
              </a:rPr>
              <a:t>25 CAP samples,</a:t>
            </a:r>
            <a:r>
              <a:rPr lang="en-US" sz="4000" b="0" i="0" u="none" strike="noStrike" dirty="0">
                <a:effectLst/>
                <a:latin typeface="Arial" panose="020B0604020202020204" pitchFamily="34" charset="0"/>
              </a:rPr>
              <a:t> and </a:t>
            </a:r>
            <a:r>
              <a:rPr lang="en-US" sz="1800" b="0" i="0" u="none" strike="noStrike" kern="1200" dirty="0">
                <a:solidFill>
                  <a:srgbClr val="000000"/>
                </a:solidFill>
                <a:effectLst/>
                <a:latin typeface="Calibri" panose="020F0502020204030204" pitchFamily="34" charset="0"/>
              </a:rPr>
              <a:t>32 COVID19 samples, bringing the total n to 86.  *** </a:t>
            </a:r>
          </a:p>
          <a:p>
            <a:pPr marL="0" algn="l" rtl="0" eaLnBrk="1" fontAlgn="ctr" latinLnBrk="0" hangingPunct="1">
              <a:spcBef>
                <a:spcPts val="0"/>
              </a:spcBef>
              <a:spcAft>
                <a:spcPts val="0"/>
              </a:spcAft>
            </a:pPr>
            <a:r>
              <a:rPr lang="en-US" sz="1800" b="0" i="0" u="none" strike="noStrike" kern="1200" dirty="0">
                <a:solidFill>
                  <a:srgbClr val="000000"/>
                </a:solidFill>
                <a:effectLst/>
                <a:latin typeface="Calibri" panose="020F0502020204030204" pitchFamily="34" charset="0"/>
              </a:rPr>
              <a:t>Amongst the COVID19 cohort with known survival outcomes, 10 were deceased and 15 were survived.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E174C89-39AB-4440-A7D3-F7D27E1F3377}" type="slidenum">
              <a:rPr lang="en-US" smtClean="0"/>
              <a:t>4</a:t>
            </a:fld>
            <a:endParaRPr lang="en-US"/>
          </a:p>
        </p:txBody>
      </p:sp>
    </p:spTree>
    <p:extLst>
      <p:ext uri="{BB962C8B-B14F-4D97-AF65-F5344CB8AC3E}">
        <p14:creationId xmlns:p14="http://schemas.microsoft.com/office/powerpoint/2010/main" val="529811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tabLst>
                <a:tab pos="13716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30 out of a total of 13,534 Gene ontologies were associated with COVID19 when compared to community acquired pneumonia and uninfected patients using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pvalue</a:t>
            </a:r>
            <a:r>
              <a:rPr lang="en-US" sz="1800" dirty="0">
                <a:effectLst/>
                <a:latin typeface="Calibri" panose="020F0502020204030204" pitchFamily="34" charset="0"/>
                <a:ea typeface="Calibri" panose="020F0502020204030204" pitchFamily="34" charset="0"/>
                <a:cs typeface="Times New Roman" panose="02020603050405020304" pitchFamily="18" charset="0"/>
              </a:rPr>
              <a:t> cutoff of 0.05 with BH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mutltiple</a:t>
            </a:r>
            <a:r>
              <a:rPr lang="en-US" sz="1800" dirty="0">
                <a:effectLst/>
                <a:latin typeface="Calibri" panose="020F0502020204030204" pitchFamily="34" charset="0"/>
                <a:ea typeface="Calibri" panose="020F0502020204030204" pitchFamily="34" charset="0"/>
                <a:cs typeface="Times New Roman" panose="02020603050405020304" pitchFamily="18" charset="0"/>
              </a:rPr>
              <a:t> test correction (Controlling for random effects of publication and patient). </a:t>
            </a:r>
          </a:p>
          <a:p>
            <a:pPr marL="0" marR="0" lvl="0" indent="0" algn="l" defTabSz="457200" rtl="0" eaLnBrk="1" fontAlgn="auto" latinLnBrk="0" hangingPunct="1">
              <a:lnSpc>
                <a:spcPct val="107000"/>
              </a:lnSpc>
              <a:spcBef>
                <a:spcPts val="0"/>
              </a:spcBef>
              <a:spcAft>
                <a:spcPts val="800"/>
              </a:spcAft>
              <a:buClrTx/>
              <a:buSzTx/>
              <a:buFontTx/>
              <a:buNone/>
              <a:tabLst>
                <a:tab pos="1371600" algn="l"/>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tab pos="1371600" algn="l"/>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Sig. go terms were comprised of 6 Depth 1 Parents involving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catalytic activity, binding, metabolic and cellular processes ,biological regulation, and interspecies interaction between organisms.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13716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5</a:t>
            </a:fld>
            <a:endParaRPr lang="en-US"/>
          </a:p>
        </p:txBody>
      </p:sp>
    </p:spTree>
    <p:extLst>
      <p:ext uri="{BB962C8B-B14F-4D97-AF65-F5344CB8AC3E}">
        <p14:creationId xmlns:p14="http://schemas.microsoft.com/office/powerpoint/2010/main" val="3055447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Significant Terms of interest associated with COVID19 include hydrolase/transferase activity transferring phosphorus,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nucleotidyltransferase</a:t>
            </a:r>
            <a:r>
              <a:rPr lang="en-US" sz="1800" dirty="0">
                <a:effectLst/>
                <a:latin typeface="Calibri" panose="020F0502020204030204" pitchFamily="34" charset="0"/>
                <a:ea typeface="Calibri" panose="020F0502020204030204" pitchFamily="34" charset="0"/>
                <a:cs typeface="Times New Roman" panose="02020603050405020304" pitchFamily="18" charset="0"/>
              </a:rPr>
              <a:t> activity, and ion binding.</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Additionally, Results from the Dirichlet Multinomial Mixtures clustering analysis using all 13,534 Gene ontologies counts  resulted in a best model fit using 3 distinct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dmm</a:t>
            </a:r>
            <a:r>
              <a:rPr lang="en-US" sz="1800" dirty="0">
                <a:effectLst/>
                <a:latin typeface="Calibri" panose="020F0502020204030204" pitchFamily="34" charset="0"/>
                <a:ea typeface="Calibri" panose="020F0502020204030204" pitchFamily="34" charset="0"/>
                <a:cs typeface="Times New Roman" panose="02020603050405020304" pitchFamily="18" charset="0"/>
              </a:rPr>
              <a:t> clusters that were significantly associated with each case type p&lt;0.0001***.</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solidFill>
                  <a:srgbClr val="000000"/>
                </a:solidFill>
                <a:latin typeface="Calibri" panose="020F0502020204030204" pitchFamily="34" charset="0"/>
              </a:rPr>
              <a:t>Figure 1. Microbially derived gene ontology functional annotations associated with COVID19. Comparisons were conducted using Maaslin2, controlling for publication and patient with </a:t>
            </a:r>
            <a:r>
              <a:rPr lang="en-US" sz="1800" dirty="0" err="1">
                <a:solidFill>
                  <a:srgbClr val="000000"/>
                </a:solidFill>
                <a:latin typeface="Calibri" panose="020F0502020204030204" pitchFamily="34" charset="0"/>
              </a:rPr>
              <a:t>Benjamini</a:t>
            </a:r>
            <a:r>
              <a:rPr lang="en-US" sz="1800" dirty="0">
                <a:solidFill>
                  <a:srgbClr val="000000"/>
                </a:solidFill>
                <a:latin typeface="Calibri" panose="020F0502020204030204" pitchFamily="34" charset="0"/>
              </a:rPr>
              <a:t> </a:t>
            </a:r>
            <a:r>
              <a:rPr lang="en-US" sz="1800" dirty="0" err="1">
                <a:solidFill>
                  <a:srgbClr val="000000"/>
                </a:solidFill>
                <a:latin typeface="Calibri" panose="020F0502020204030204" pitchFamily="34" charset="0"/>
              </a:rPr>
              <a:t>Hochber</a:t>
            </a:r>
            <a:r>
              <a:rPr lang="en-US" sz="1800" dirty="0">
                <a:solidFill>
                  <a:srgbClr val="000000"/>
                </a:solidFill>
                <a:latin typeface="Calibri" panose="020F0502020204030204" pitchFamily="34" charset="0"/>
              </a:rPr>
              <a:t> multiple test comparison (q&lt;0.05)</a:t>
            </a:r>
            <a:endParaRPr lang="en-US" sz="1800" dirty="0"/>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E174C89-39AB-4440-A7D3-F7D27E1F3377}" type="slidenum">
              <a:rPr lang="en-US" smtClean="0"/>
              <a:t>6</a:t>
            </a:fld>
            <a:endParaRPr lang="en-US"/>
          </a:p>
        </p:txBody>
      </p:sp>
    </p:spTree>
    <p:extLst>
      <p:ext uri="{BB962C8B-B14F-4D97-AF65-F5344CB8AC3E}">
        <p14:creationId xmlns:p14="http://schemas.microsoft.com/office/powerpoint/2010/main" val="236811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Significant Terms of interest associated with COVID19 include hydrolase/transferase activity transferring phosphorus,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nucleotidyltransferase</a:t>
            </a:r>
            <a:r>
              <a:rPr lang="en-US" sz="1800" dirty="0">
                <a:effectLst/>
                <a:latin typeface="Calibri" panose="020F0502020204030204" pitchFamily="34" charset="0"/>
                <a:ea typeface="Calibri" panose="020F0502020204030204" pitchFamily="34" charset="0"/>
                <a:cs typeface="Times New Roman" panose="02020603050405020304" pitchFamily="18" charset="0"/>
              </a:rPr>
              <a:t> activity, and ion binding.</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Additionally, Results from the Dirichlet Multinomial Mixtures clustering analysis using all 13,534 Gene ontologies counts  resulted in a best model fit using 3 distinct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dmm</a:t>
            </a:r>
            <a:r>
              <a:rPr lang="en-US" sz="1800" dirty="0">
                <a:effectLst/>
                <a:latin typeface="Calibri" panose="020F0502020204030204" pitchFamily="34" charset="0"/>
                <a:ea typeface="Calibri" panose="020F0502020204030204" pitchFamily="34" charset="0"/>
                <a:cs typeface="Times New Roman" panose="02020603050405020304" pitchFamily="18" charset="0"/>
              </a:rPr>
              <a:t> clusters that were significantly associated with each case type p&lt;0.0001***.</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solidFill>
                  <a:srgbClr val="000000"/>
                </a:solidFill>
                <a:latin typeface="Calibri" panose="020F0502020204030204" pitchFamily="34" charset="0"/>
              </a:rPr>
              <a:t>Figure 1. Microbially derived gene ontology functional annotations associated with COVID19. Comparisons were conducted using Maaslin2, controlling for publication and patient with </a:t>
            </a:r>
            <a:r>
              <a:rPr lang="en-US" sz="1800" dirty="0" err="1">
                <a:solidFill>
                  <a:srgbClr val="000000"/>
                </a:solidFill>
                <a:latin typeface="Calibri" panose="020F0502020204030204" pitchFamily="34" charset="0"/>
              </a:rPr>
              <a:t>Benjamini</a:t>
            </a:r>
            <a:r>
              <a:rPr lang="en-US" sz="1800" dirty="0">
                <a:solidFill>
                  <a:srgbClr val="000000"/>
                </a:solidFill>
                <a:latin typeface="Calibri" panose="020F0502020204030204" pitchFamily="34" charset="0"/>
              </a:rPr>
              <a:t> </a:t>
            </a:r>
            <a:r>
              <a:rPr lang="en-US" sz="1800" dirty="0" err="1">
                <a:solidFill>
                  <a:srgbClr val="000000"/>
                </a:solidFill>
                <a:latin typeface="Calibri" panose="020F0502020204030204" pitchFamily="34" charset="0"/>
              </a:rPr>
              <a:t>Hochber</a:t>
            </a:r>
            <a:r>
              <a:rPr lang="en-US" sz="1800" dirty="0">
                <a:solidFill>
                  <a:srgbClr val="000000"/>
                </a:solidFill>
                <a:latin typeface="Calibri" panose="020F0502020204030204" pitchFamily="34" charset="0"/>
              </a:rPr>
              <a:t> multiple test comparison (q&lt;0.05)</a:t>
            </a:r>
            <a:endParaRPr lang="en-US" sz="1800" dirty="0"/>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E174C89-39AB-4440-A7D3-F7D27E1F3377}" type="slidenum">
              <a:rPr lang="en-US" smtClean="0"/>
              <a:t>7</a:t>
            </a:fld>
            <a:endParaRPr lang="en-US"/>
          </a:p>
        </p:txBody>
      </p:sp>
    </p:spTree>
    <p:extLst>
      <p:ext uri="{BB962C8B-B14F-4D97-AF65-F5344CB8AC3E}">
        <p14:creationId xmlns:p14="http://schemas.microsoft.com/office/powerpoint/2010/main" val="2488690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Taxonomic analysis revealed a statistically significant decrease in log2 median ration of several species *** belonging to the genus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Sphingomonas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when compared to both the uninfected (p&lt;0.0001, q &lt;0.001)  and CAP cohorts (p&lt;0.005,q &lt;0.05) cohorts (table X). This finding supports previous reports regarding an association with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Sphingomonas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is commonly known as an opportunistic pathogen found in healthcare-associated pneumonia.</a:t>
            </a:r>
          </a:p>
          <a:p>
            <a:pPr algn="l"/>
            <a:endParaRPr lang="en-US" b="0" i="0" dirty="0">
              <a:solidFill>
                <a:srgbClr val="D1D2D3"/>
              </a:solidFill>
              <a:effectLst/>
              <a:latin typeface="Slack-Lato"/>
            </a:endParaRPr>
          </a:p>
          <a:p>
            <a:pPr algn="l"/>
            <a:r>
              <a:rPr lang="en-US" b="0" i="0" dirty="0">
                <a:solidFill>
                  <a:srgbClr val="D1D2D3"/>
                </a:solidFill>
                <a:effectLst/>
                <a:latin typeface="Slack-Lato"/>
              </a:rPr>
              <a:t>Sig. GO Terms derived from </a:t>
            </a:r>
            <a:r>
              <a:rPr lang="en-US" b="0" i="1" dirty="0" err="1">
                <a:solidFill>
                  <a:srgbClr val="D1D2D3"/>
                </a:solidFill>
                <a:effectLst/>
                <a:latin typeface="Slack-Lato"/>
              </a:rPr>
              <a:t>Sphingomonas</a:t>
            </a:r>
            <a:r>
              <a:rPr lang="en-US" b="0" i="1" dirty="0">
                <a:solidFill>
                  <a:srgbClr val="D1D2D3"/>
                </a:solidFill>
                <a:effectLst/>
                <a:latin typeface="Slack-Lato"/>
              </a:rPr>
              <a:t> </a:t>
            </a:r>
            <a:r>
              <a:rPr lang="en-US" b="0" i="0" dirty="0">
                <a:solidFill>
                  <a:srgbClr val="D1D2D3"/>
                </a:solidFill>
                <a:effectLst/>
                <a:latin typeface="Slack-Lato"/>
              </a:rPr>
              <a:t>proteins in the COVID19 samples were </a:t>
            </a:r>
          </a:p>
          <a:p>
            <a:pPr algn="l"/>
            <a:r>
              <a:rPr lang="en-US" b="0" i="0" dirty="0">
                <a:solidFill>
                  <a:srgbClr val="D1D2D3"/>
                </a:solidFill>
                <a:effectLst/>
                <a:latin typeface="Slack-Lato"/>
              </a:rPr>
              <a:t>hydrogen peroxide catabolic process [GO:0042744]; </a:t>
            </a:r>
          </a:p>
          <a:p>
            <a:pPr algn="l"/>
            <a:r>
              <a:rPr lang="en-US" b="0" i="0" dirty="0">
                <a:solidFill>
                  <a:srgbClr val="D1D2D3"/>
                </a:solidFill>
                <a:effectLst/>
                <a:latin typeface="Slack-Lato"/>
              </a:rPr>
              <a:t>response to oxidative stress [GO:0006979]</a:t>
            </a:r>
          </a:p>
          <a:p>
            <a:pPr algn="l"/>
            <a:r>
              <a:rPr lang="en-US" b="0" i="0" dirty="0">
                <a:solidFill>
                  <a:srgbClr val="D1D2D3"/>
                </a:solidFill>
                <a:effectLst/>
                <a:latin typeface="Slack-Lato"/>
              </a:rPr>
              <a:t>catalase activity [GO:0004096]; heme binding [GO:0020037]; </a:t>
            </a:r>
          </a:p>
          <a:p>
            <a:pPr algn="l"/>
            <a:r>
              <a:rPr lang="en-US" b="0" i="0" dirty="0">
                <a:solidFill>
                  <a:srgbClr val="D1D2D3"/>
                </a:solidFill>
                <a:effectLst/>
                <a:latin typeface="Slack-Lato"/>
              </a:rPr>
              <a:t>metal ion binding [GO:0046872]</a:t>
            </a:r>
          </a:p>
          <a:p>
            <a:pPr algn="l"/>
            <a:endParaRPr lang="en-US" b="0" i="0" dirty="0">
              <a:solidFill>
                <a:srgbClr val="D1D2D3"/>
              </a:solidFill>
              <a:effectLst/>
              <a:latin typeface="Slack-Lato"/>
            </a:endParaRPr>
          </a:p>
          <a:p>
            <a:pPr algn="l"/>
            <a:r>
              <a:rPr lang="en-US" b="0" i="0" dirty="0">
                <a:solidFill>
                  <a:srgbClr val="D1D2D3"/>
                </a:solidFill>
                <a:effectLst/>
                <a:latin typeface="Slack-Lato"/>
              </a:rPr>
              <a:t>The catalase protein decomposes hydrogen peroxide into water and oxygen; serves to protect cells from the toxic effects of hydrogen peroxide.</a:t>
            </a:r>
          </a:p>
          <a:p>
            <a:pPr algn="r"/>
            <a:endParaRPr lang="en-US" b="0" i="0" dirty="0">
              <a:solidFill>
                <a:srgbClr val="D1D2D3"/>
              </a:solidFill>
              <a:effectLst/>
              <a:latin typeface="Slack-Lato"/>
            </a:endParaRPr>
          </a:p>
          <a:p>
            <a:pPr algn="l"/>
            <a:r>
              <a:rPr lang="en-US" b="0" i="0" dirty="0">
                <a:solidFill>
                  <a:srgbClr val="D1D2D3"/>
                </a:solidFill>
                <a:effectLst/>
                <a:latin typeface="Slack-Lato"/>
              </a:rPr>
              <a:t>So as a discussion point perhaps </a:t>
            </a:r>
            <a:r>
              <a:rPr lang="en-US" b="0" i="0" dirty="0" err="1">
                <a:solidFill>
                  <a:srgbClr val="D1D2D3"/>
                </a:solidFill>
                <a:effectLst/>
                <a:latin typeface="Slack-Lato"/>
              </a:rPr>
              <a:t>Sphingomonas</a:t>
            </a:r>
            <a:r>
              <a:rPr lang="en-US" b="0" i="0" dirty="0">
                <a:solidFill>
                  <a:srgbClr val="D1D2D3"/>
                </a:solidFill>
                <a:effectLst/>
                <a:latin typeface="Slack-Lato"/>
              </a:rPr>
              <a:t> is responding to COVID-19 conditions in the patient by expressing genes that help it to survive well under the COVID-19 disease conditions.</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8</a:t>
            </a:fld>
            <a:endParaRPr lang="en-US"/>
          </a:p>
        </p:txBody>
      </p:sp>
    </p:spTree>
    <p:extLst>
      <p:ext uri="{BB962C8B-B14F-4D97-AF65-F5344CB8AC3E}">
        <p14:creationId xmlns:p14="http://schemas.microsoft.com/office/powerpoint/2010/main" val="1932501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Results of an Analysis of Variance of a linear model of *** outcome based and clusters derived from the unsupervised machine learning Dirichlet mixture modeling clustering analysis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revealed a statistically significant associated between </a:t>
            </a:r>
            <a:r>
              <a:rPr lang="en-US" dirty="0" err="1"/>
              <a:t>dmm_cluster</a:t>
            </a:r>
            <a:r>
              <a:rPr lang="en-US" dirty="0"/>
              <a:t> number and outcome with a p value of &lt;0.001 and an Adjusted R-squared value of 0.3238.  *** A </a:t>
            </a:r>
            <a:r>
              <a:rPr lang="en-US" dirty="0" err="1"/>
              <a:t>posthoc</a:t>
            </a:r>
            <a:r>
              <a:rPr lang="en-US" dirty="0"/>
              <a:t> Tukey- Kramer multiple comparison of means test with 95% confidence intervals showed a statistically significance amongst samples that deceased compared with samples that survived with an adjusted p value of 0.001.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Pearson's Chi-squared test revealed a statistically significant correlations with </a:t>
            </a:r>
            <a:r>
              <a:rPr lang="en-US" dirty="0" err="1"/>
              <a:t>dmm</a:t>
            </a:r>
            <a:r>
              <a:rPr lang="en-US" dirty="0"/>
              <a:t> cluster and outcome *** DMM cluster here? 	</a:t>
            </a:r>
          </a:p>
          <a:p>
            <a:r>
              <a:rPr lang="en-US" dirty="0"/>
              <a:t>Pearson's Chi-squared test</a:t>
            </a:r>
          </a:p>
          <a:p>
            <a:r>
              <a:rPr lang="en-US" dirty="0"/>
              <a:t>data:  tab</a:t>
            </a:r>
          </a:p>
          <a:p>
            <a:r>
              <a:rPr lang="en-US" dirty="0"/>
              <a:t>X-squared = 12.774, df = 4, p-value = 0.01244</a:t>
            </a:r>
          </a:p>
        </p:txBody>
      </p:sp>
      <p:sp>
        <p:nvSpPr>
          <p:cNvPr id="4" name="Slide Number Placeholder 3"/>
          <p:cNvSpPr>
            <a:spLocks noGrp="1"/>
          </p:cNvSpPr>
          <p:nvPr>
            <p:ph type="sldNum" sz="quarter" idx="5"/>
          </p:nvPr>
        </p:nvSpPr>
        <p:spPr/>
        <p:txBody>
          <a:bodyPr/>
          <a:lstStyle/>
          <a:p>
            <a:fld id="{AE174C89-39AB-4440-A7D3-F7D27E1F3377}" type="slidenum">
              <a:rPr lang="en-US" smtClean="0"/>
              <a:t>9</a:t>
            </a:fld>
            <a:endParaRPr lang="en-US"/>
          </a:p>
        </p:txBody>
      </p:sp>
    </p:spTree>
    <p:extLst>
      <p:ext uri="{BB962C8B-B14F-4D97-AF65-F5344CB8AC3E}">
        <p14:creationId xmlns:p14="http://schemas.microsoft.com/office/powerpoint/2010/main" val="15286426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Intro Master">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3"/>
            <a:ext cx="12192000" cy="2277977"/>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Background Picture or graphic</a:t>
            </a:r>
          </a:p>
        </p:txBody>
      </p:sp>
      <p:sp>
        <p:nvSpPr>
          <p:cNvPr id="3" name="Rectangle 2"/>
          <p:cNvSpPr/>
          <p:nvPr userDrawn="1"/>
        </p:nvSpPr>
        <p:spPr>
          <a:xfrm>
            <a:off x="-1" y="2277980"/>
            <a:ext cx="12192001" cy="2165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2577160"/>
            <a:ext cx="2170176" cy="1627632"/>
          </a:xfrm>
          <a:prstGeom prst="rect">
            <a:avLst/>
          </a:prstGeom>
        </p:spPr>
      </p:pic>
      <p:sp>
        <p:nvSpPr>
          <p:cNvPr id="13" name="Text Placeholder 12"/>
          <p:cNvSpPr>
            <a:spLocks noGrp="1"/>
          </p:cNvSpPr>
          <p:nvPr>
            <p:ph type="body" sz="quarter" idx="11" hasCustomPrompt="1"/>
          </p:nvPr>
        </p:nvSpPr>
        <p:spPr>
          <a:xfrm>
            <a:off x="3085767" y="2277977"/>
            <a:ext cx="7835900" cy="1198198"/>
          </a:xfrm>
        </p:spPr>
        <p:txBody>
          <a:bodyPr anchor="b">
            <a:normAutofit/>
          </a:bodyPr>
          <a:lstStyle>
            <a:lvl1pPr marL="0" indent="0">
              <a:buFont typeface="Arial" charset="0"/>
              <a:buNone/>
              <a:defRPr sz="400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085767" y="3476175"/>
            <a:ext cx="7835900" cy="967487"/>
          </a:xfrm>
        </p:spPr>
        <p:txBody>
          <a:bodyPr anchor="t">
            <a:norm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sp>
        <p:nvSpPr>
          <p:cNvPr id="8" name="Picture Placeholder 6"/>
          <p:cNvSpPr>
            <a:spLocks noGrp="1"/>
          </p:cNvSpPr>
          <p:nvPr>
            <p:ph type="pic" sz="quarter" idx="13" hasCustomPrompt="1"/>
          </p:nvPr>
        </p:nvSpPr>
        <p:spPr>
          <a:xfrm>
            <a:off x="0" y="4580026"/>
            <a:ext cx="12192000" cy="2277977"/>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Background Picture or graphic</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ADE_section_intro">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031"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3" name="Text Placeholder 12"/>
          <p:cNvSpPr>
            <a:spLocks noGrp="1"/>
          </p:cNvSpPr>
          <p:nvPr>
            <p:ph type="body" sz="quarter" idx="13" hasCustomPrompt="1"/>
          </p:nvPr>
        </p:nvSpPr>
        <p:spPr>
          <a:xfrm>
            <a:off x="2706018" y="0"/>
            <a:ext cx="7835900" cy="1198198"/>
          </a:xfrm>
        </p:spPr>
        <p:txBody>
          <a:bodyPr anchor="b">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Title	</a:t>
            </a:r>
          </a:p>
        </p:txBody>
      </p:sp>
      <p:sp>
        <p:nvSpPr>
          <p:cNvPr id="14" name="Text Placeholder 12"/>
          <p:cNvSpPr>
            <a:spLocks noGrp="1"/>
          </p:cNvSpPr>
          <p:nvPr>
            <p:ph type="body" sz="quarter" idx="14" hasCustomPrompt="1"/>
          </p:nvPr>
        </p:nvSpPr>
        <p:spPr>
          <a:xfrm>
            <a:off x="2706018" y="1198199"/>
            <a:ext cx="7835900" cy="403316"/>
          </a:xfrm>
        </p:spPr>
        <p:txBody>
          <a:bodyPr anchor="t">
            <a:no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spTree>
    <p:extLst>
      <p:ext uri="{BB962C8B-B14F-4D97-AF65-F5344CB8AC3E}">
        <p14:creationId xmlns:p14="http://schemas.microsoft.com/office/powerpoint/2010/main" val="96577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ADE_secondary">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1" name="Text Placeholder 12"/>
          <p:cNvSpPr>
            <a:spLocks noGrp="1"/>
          </p:cNvSpPr>
          <p:nvPr>
            <p:ph type="body" sz="quarter" idx="13" hasCustomPrompt="1"/>
          </p:nvPr>
        </p:nvSpPr>
        <p:spPr>
          <a:xfrm>
            <a:off x="308143" y="370935"/>
            <a:ext cx="5336117" cy="803967"/>
          </a:xfrm>
        </p:spPr>
        <p:txBody>
          <a:bodyPr anchor="t">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Secondary page</a:t>
            </a:r>
          </a:p>
        </p:txBody>
      </p:sp>
      <p:sp>
        <p:nvSpPr>
          <p:cNvPr id="3" name="Picture Placeholder 2"/>
          <p:cNvSpPr>
            <a:spLocks noGrp="1"/>
          </p:cNvSpPr>
          <p:nvPr>
            <p:ph type="pic" sz="quarter" idx="15" hasCustomPrompt="1"/>
          </p:nvPr>
        </p:nvSpPr>
        <p:spPr>
          <a:xfrm>
            <a:off x="6375400" y="449263"/>
            <a:ext cx="5336117" cy="5695950"/>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Picture or graphic placeholder</a:t>
            </a:r>
          </a:p>
        </p:txBody>
      </p:sp>
      <p:sp>
        <p:nvSpPr>
          <p:cNvPr id="9" name="Text Placeholder 8"/>
          <p:cNvSpPr>
            <a:spLocks noGrp="1"/>
          </p:cNvSpPr>
          <p:nvPr>
            <p:ph type="body" sz="quarter" idx="16"/>
          </p:nvPr>
        </p:nvSpPr>
        <p:spPr>
          <a:xfrm>
            <a:off x="309035" y="1174899"/>
            <a:ext cx="5336117" cy="2374900"/>
          </a:xfrm>
        </p:spPr>
        <p:txBody>
          <a:bodyPr/>
          <a:lstStyle>
            <a:lvl1pPr marL="0" indent="0">
              <a:buClr>
                <a:schemeClr val="accent3"/>
              </a:buClr>
              <a:buNone/>
              <a:defRPr>
                <a:solidFill>
                  <a:schemeClr val="tx1">
                    <a:lumMod val="65000"/>
                    <a:lumOff val="35000"/>
                  </a:schemeClr>
                </a:solidFill>
                <a:latin typeface="+mj-lt"/>
              </a:defRPr>
            </a:lvl1pPr>
            <a:lvl2pPr>
              <a:buClr>
                <a:schemeClr val="accent3"/>
              </a:buClr>
              <a:defRPr>
                <a:solidFill>
                  <a:schemeClr val="tx1">
                    <a:lumMod val="65000"/>
                    <a:lumOff val="35000"/>
                  </a:schemeClr>
                </a:solidFill>
                <a:latin typeface="+mj-lt"/>
              </a:defRPr>
            </a:lvl2pPr>
            <a:lvl3pPr>
              <a:buClr>
                <a:schemeClr val="accent3"/>
              </a:buClr>
              <a:defRPr>
                <a:solidFill>
                  <a:schemeClr val="tx1">
                    <a:lumMod val="65000"/>
                    <a:lumOff val="35000"/>
                  </a:schemeClr>
                </a:solidFill>
                <a:latin typeface="+mj-lt"/>
              </a:defRPr>
            </a:lvl3pPr>
            <a:lvl4pPr>
              <a:buClr>
                <a:schemeClr val="accent3"/>
              </a:buClr>
              <a:defRPr>
                <a:solidFill>
                  <a:schemeClr val="tx1">
                    <a:lumMod val="65000"/>
                    <a:lumOff val="35000"/>
                  </a:schemeClr>
                </a:solidFill>
                <a:latin typeface="+mj-lt"/>
              </a:defRPr>
            </a:lvl4pPr>
            <a:lvl5pPr>
              <a:buClr>
                <a:schemeClr val="accent3"/>
              </a:buClr>
              <a:defRPr>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ROSSHATCH_Intro Mast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alphaModFix amt="8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089" y="2577160"/>
            <a:ext cx="2170176" cy="1627632"/>
          </a:xfrm>
          <a:prstGeom prst="rect">
            <a:avLst/>
          </a:prstGeom>
        </p:spPr>
      </p:pic>
      <p:sp>
        <p:nvSpPr>
          <p:cNvPr id="13" name="Text Placeholder 12"/>
          <p:cNvSpPr>
            <a:spLocks noGrp="1"/>
          </p:cNvSpPr>
          <p:nvPr>
            <p:ph type="body" sz="quarter" idx="11" hasCustomPrompt="1"/>
          </p:nvPr>
        </p:nvSpPr>
        <p:spPr>
          <a:xfrm>
            <a:off x="3085767" y="2277977"/>
            <a:ext cx="7835900" cy="1198198"/>
          </a:xfrm>
        </p:spPr>
        <p:txBody>
          <a:bodyPr anchor="b">
            <a:normAutofit/>
          </a:bodyPr>
          <a:lstStyle>
            <a:lvl1pPr marL="0" indent="0">
              <a:buFont typeface="Arial" charset="0"/>
              <a:buNone/>
              <a:defRPr sz="400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085767" y="3476175"/>
            <a:ext cx="7835900" cy="967487"/>
          </a:xfrm>
        </p:spPr>
        <p:txBody>
          <a:bodyPr anchor="t">
            <a:norm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ROSSHATCH_section_intro_largetyp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alphaModFix amt="8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031"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799" y="6557378"/>
            <a:ext cx="2743200" cy="300625"/>
          </a:xfrm>
        </p:spPr>
        <p:txBody>
          <a:bodyPr/>
          <a:lstStyle/>
          <a:p>
            <a:fld id="{B99D1559-7006-4200-AC79-016E45FDA498}" type="slidenum">
              <a:rPr lang="en-US" smtClean="0"/>
              <a:t>‹#›</a:t>
            </a:fld>
            <a:endParaRPr lang="en-US"/>
          </a:p>
        </p:txBody>
      </p:sp>
      <p:sp>
        <p:nvSpPr>
          <p:cNvPr id="16" name="Text Placeholder 2"/>
          <p:cNvSpPr>
            <a:spLocks noGrp="1"/>
          </p:cNvSpPr>
          <p:nvPr>
            <p:ph type="body" sz="quarter" idx="13"/>
          </p:nvPr>
        </p:nvSpPr>
        <p:spPr>
          <a:xfrm>
            <a:off x="2706018" y="313802"/>
            <a:ext cx="7835900" cy="1287712"/>
          </a:xfrm>
        </p:spPr>
        <p:txBody>
          <a:bodyPr anchor="ctr">
            <a:normAutofit/>
          </a:bodyPr>
          <a:lstStyle>
            <a:lvl1pPr marL="0" indent="0">
              <a:buNone/>
              <a:defRPr sz="4000">
                <a:solidFill>
                  <a:schemeClr val="tx2"/>
                </a:solidFill>
                <a:latin typeface="+mj-lt"/>
              </a:defRPr>
            </a:lvl1pPr>
          </a:lstStyle>
          <a:p>
            <a:pPr lvl="0"/>
            <a:r>
              <a:rPr lang="en-US"/>
              <a:t>Click to edit Master text styles</a:t>
            </a:r>
          </a:p>
        </p:txBody>
      </p:sp>
      <p:sp>
        <p:nvSpPr>
          <p:cNvPr id="17" name="Text Placeholder 3"/>
          <p:cNvSpPr>
            <a:spLocks noGrp="1"/>
          </p:cNvSpPr>
          <p:nvPr>
            <p:ph type="body" sz="quarter" idx="14"/>
          </p:nvPr>
        </p:nvSpPr>
        <p:spPr>
          <a:xfrm>
            <a:off x="2706018" y="1617924"/>
            <a:ext cx="7835900" cy="2264528"/>
          </a:xfrm>
        </p:spPr>
        <p:txBody>
          <a:bodyPr>
            <a:noAutofit/>
          </a:bodyPr>
          <a:lstStyle>
            <a:lvl1pPr marL="0" indent="0">
              <a:buNone/>
              <a:defRPr>
                <a:solidFill>
                  <a:schemeClr val="tx1">
                    <a:lumMod val="65000"/>
                    <a:lumOff val="35000"/>
                  </a:schemeClr>
                </a:solidFill>
                <a:latin typeface="+mj-lt"/>
              </a:defRPr>
            </a:lvl1pPr>
          </a:lstStyle>
          <a:p>
            <a:pPr lvl="0"/>
            <a:r>
              <a:rPr lang="en-US" sz="2800"/>
              <a:t>Click to edit Master text styles</a:t>
            </a:r>
          </a:p>
          <a:p>
            <a:pPr lvl="1"/>
            <a:r>
              <a:rPr lang="en-US" sz="2800"/>
              <a:t>Second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ROSSHATCH_section_intr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alphaModFix amt="8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031"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3" name="Text Placeholder 12"/>
          <p:cNvSpPr>
            <a:spLocks noGrp="1"/>
          </p:cNvSpPr>
          <p:nvPr>
            <p:ph type="body" sz="quarter" idx="13" hasCustomPrompt="1"/>
          </p:nvPr>
        </p:nvSpPr>
        <p:spPr>
          <a:xfrm>
            <a:off x="2706018" y="0"/>
            <a:ext cx="7835900" cy="1198198"/>
          </a:xfrm>
        </p:spPr>
        <p:txBody>
          <a:bodyPr anchor="b">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Title	</a:t>
            </a:r>
          </a:p>
        </p:txBody>
      </p:sp>
      <p:sp>
        <p:nvSpPr>
          <p:cNvPr id="14" name="Text Placeholder 12"/>
          <p:cNvSpPr>
            <a:spLocks noGrp="1"/>
          </p:cNvSpPr>
          <p:nvPr>
            <p:ph type="body" sz="quarter" idx="14" hasCustomPrompt="1"/>
          </p:nvPr>
        </p:nvSpPr>
        <p:spPr>
          <a:xfrm>
            <a:off x="2706018" y="1198199"/>
            <a:ext cx="7835900" cy="403316"/>
          </a:xfrm>
        </p:spPr>
        <p:txBody>
          <a:bodyPr anchor="t">
            <a:no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ROSSHATCH_secondary">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alphaModFix amt="8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1" name="Text Placeholder 12"/>
          <p:cNvSpPr>
            <a:spLocks noGrp="1"/>
          </p:cNvSpPr>
          <p:nvPr>
            <p:ph type="body" sz="quarter" idx="13" hasCustomPrompt="1"/>
          </p:nvPr>
        </p:nvSpPr>
        <p:spPr>
          <a:xfrm>
            <a:off x="308143" y="370935"/>
            <a:ext cx="5336117" cy="803967"/>
          </a:xfrm>
        </p:spPr>
        <p:txBody>
          <a:bodyPr anchor="t">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Secondary page</a:t>
            </a:r>
          </a:p>
        </p:txBody>
      </p:sp>
      <p:sp>
        <p:nvSpPr>
          <p:cNvPr id="3" name="Picture Placeholder 2"/>
          <p:cNvSpPr>
            <a:spLocks noGrp="1"/>
          </p:cNvSpPr>
          <p:nvPr>
            <p:ph type="pic" sz="quarter" idx="15" hasCustomPrompt="1"/>
          </p:nvPr>
        </p:nvSpPr>
        <p:spPr>
          <a:xfrm>
            <a:off x="6375400" y="449263"/>
            <a:ext cx="5336117" cy="5695950"/>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Picture or graphic placeholder</a:t>
            </a:r>
          </a:p>
        </p:txBody>
      </p:sp>
      <p:sp>
        <p:nvSpPr>
          <p:cNvPr id="9" name="Text Placeholder 8"/>
          <p:cNvSpPr>
            <a:spLocks noGrp="1"/>
          </p:cNvSpPr>
          <p:nvPr>
            <p:ph type="body" sz="quarter" idx="16"/>
          </p:nvPr>
        </p:nvSpPr>
        <p:spPr>
          <a:xfrm>
            <a:off x="309035" y="1174899"/>
            <a:ext cx="5336117" cy="2374900"/>
          </a:xfrm>
        </p:spPr>
        <p:txBody>
          <a:bodyPr/>
          <a:lstStyle>
            <a:lvl1pPr marL="0" indent="0">
              <a:buClr>
                <a:schemeClr val="accent3"/>
              </a:buClr>
              <a:buNone/>
              <a:defRPr sz="2400">
                <a:solidFill>
                  <a:schemeClr val="tx1">
                    <a:lumMod val="65000"/>
                    <a:lumOff val="35000"/>
                  </a:schemeClr>
                </a:solidFill>
                <a:latin typeface="+mj-lt"/>
              </a:defRPr>
            </a:lvl1pPr>
            <a:lvl2pPr>
              <a:buClr>
                <a:schemeClr val="accent3"/>
              </a:buClr>
              <a:defRPr>
                <a:solidFill>
                  <a:schemeClr val="tx1">
                    <a:lumMod val="65000"/>
                    <a:lumOff val="35000"/>
                  </a:schemeClr>
                </a:solidFill>
                <a:latin typeface="+mj-lt"/>
              </a:defRPr>
            </a:lvl2pPr>
            <a:lvl3pPr>
              <a:buClr>
                <a:schemeClr val="accent3"/>
              </a:buClr>
              <a:defRPr>
                <a:solidFill>
                  <a:schemeClr val="tx1">
                    <a:lumMod val="65000"/>
                    <a:lumOff val="35000"/>
                  </a:schemeClr>
                </a:solidFill>
                <a:latin typeface="+mj-lt"/>
              </a:defRPr>
            </a:lvl3pPr>
            <a:lvl4pPr>
              <a:buClr>
                <a:schemeClr val="accent3"/>
              </a:buClr>
              <a:defRPr>
                <a:solidFill>
                  <a:schemeClr val="tx1">
                    <a:lumMod val="65000"/>
                    <a:lumOff val="35000"/>
                  </a:schemeClr>
                </a:solidFill>
                <a:latin typeface="+mj-lt"/>
              </a:defRPr>
            </a:lvl4pPr>
            <a:lvl5pPr>
              <a:buClr>
                <a:schemeClr val="accent3"/>
              </a:buClr>
              <a:defRPr>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Type Styles - 1">
    <p:spTree>
      <p:nvGrpSpPr>
        <p:cNvPr id="1" name=""/>
        <p:cNvGrpSpPr/>
        <p:nvPr/>
      </p:nvGrpSpPr>
      <p:grpSpPr>
        <a:xfrm>
          <a:off x="0" y="0"/>
          <a:ext cx="0" cy="0"/>
          <a:chOff x="0" y="0"/>
          <a:chExt cx="0" cy="0"/>
        </a:xfrm>
      </p:grpSpPr>
      <p:sp>
        <p:nvSpPr>
          <p:cNvPr id="2" name="Title 1"/>
          <p:cNvSpPr>
            <a:spLocks noGrp="1"/>
          </p:cNvSpPr>
          <p:nvPr>
            <p:ph type="title"/>
          </p:nvPr>
        </p:nvSpPr>
        <p:spPr>
          <a:xfrm>
            <a:off x="419723" y="365129"/>
            <a:ext cx="11332564" cy="1325563"/>
          </a:xfrm>
        </p:spPr>
        <p:txBody>
          <a:bodyPr>
            <a:normAutofit/>
          </a:bodyPr>
          <a:lstStyle>
            <a:lvl1pPr>
              <a:defRPr sz="400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419726" y="1681163"/>
            <a:ext cx="5577852" cy="823912"/>
          </a:xfrm>
        </p:spPr>
        <p:txBody>
          <a:bodyPr anchor="b"/>
          <a:lstStyle>
            <a:lvl1pPr marL="0" indent="0">
              <a:buNone/>
              <a:defRPr sz="2400" b="1">
                <a:solidFill>
                  <a:schemeClr val="tx1">
                    <a:lumMod val="65000"/>
                    <a:lumOff val="3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19726" y="2505075"/>
            <a:ext cx="5577852" cy="3684588"/>
          </a:xfrm>
        </p:spPr>
        <p:txBody>
          <a:bodyPr/>
          <a:lstStyle>
            <a:lvl1pPr>
              <a:buClr>
                <a:schemeClr val="accent3"/>
              </a:buClr>
              <a:defRPr sz="2400">
                <a:solidFill>
                  <a:schemeClr val="tx1">
                    <a:lumMod val="65000"/>
                    <a:lumOff val="35000"/>
                  </a:schemeClr>
                </a:solidFill>
                <a:latin typeface="+mj-lt"/>
              </a:defRPr>
            </a:lvl1pPr>
            <a:lvl2pPr>
              <a:buClr>
                <a:schemeClr val="accent3"/>
              </a:buClr>
              <a:defRPr sz="2000">
                <a:solidFill>
                  <a:schemeClr val="tx1">
                    <a:lumMod val="65000"/>
                    <a:lumOff val="35000"/>
                  </a:schemeClr>
                </a:solidFill>
                <a:latin typeface="+mj-lt"/>
              </a:defRPr>
            </a:lvl2pPr>
            <a:lvl3pPr>
              <a:buClr>
                <a:schemeClr val="accent3"/>
              </a:buClr>
              <a:defRPr sz="1800">
                <a:solidFill>
                  <a:schemeClr val="tx1">
                    <a:lumMod val="65000"/>
                    <a:lumOff val="35000"/>
                  </a:schemeClr>
                </a:solidFill>
                <a:latin typeface="+mj-lt"/>
              </a:defRPr>
            </a:lvl3pPr>
            <a:lvl4pPr>
              <a:buClr>
                <a:schemeClr val="accent3"/>
              </a:buClr>
              <a:defRPr sz="1600">
                <a:solidFill>
                  <a:schemeClr val="tx1">
                    <a:lumMod val="65000"/>
                    <a:lumOff val="35000"/>
                  </a:schemeClr>
                </a:solidFill>
                <a:latin typeface="+mj-lt"/>
              </a:defRPr>
            </a:lvl4pPr>
            <a:lvl5pPr>
              <a:buClr>
                <a:schemeClr val="accent3"/>
              </a:buClr>
              <a:defRPr sz="1400">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580087" cy="823912"/>
          </a:xfrm>
        </p:spPr>
        <p:txBody>
          <a:bodyPr anchor="b"/>
          <a:lstStyle>
            <a:lvl1pPr marL="0" indent="0">
              <a:buNone/>
              <a:defRPr sz="24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580087" cy="3684588"/>
          </a:xfrm>
        </p:spPr>
        <p:txBody>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sz="2000">
                <a:solidFill>
                  <a:schemeClr val="tx1">
                    <a:lumMod val="65000"/>
                    <a:lumOff val="35000"/>
                  </a:schemeClr>
                </a:solidFill>
                <a:latin typeface="+mj-lt"/>
              </a:defRPr>
            </a:lvl2pPr>
            <a:lvl3pPr marL="914400" indent="0">
              <a:buFont typeface="Arial" charset="0"/>
              <a:buNone/>
              <a:defRPr sz="1800">
                <a:solidFill>
                  <a:schemeClr val="tx1">
                    <a:lumMod val="65000"/>
                    <a:lumOff val="35000"/>
                  </a:schemeClr>
                </a:solidFill>
                <a:latin typeface="+mj-lt"/>
              </a:defRPr>
            </a:lvl3pPr>
            <a:lvl4pPr marL="1371600" indent="0">
              <a:buFont typeface="Arial" charset="0"/>
              <a:buNone/>
              <a:defRPr sz="1600">
                <a:solidFill>
                  <a:schemeClr val="tx1">
                    <a:lumMod val="65000"/>
                    <a:lumOff val="35000"/>
                  </a:schemeClr>
                </a:solidFill>
                <a:latin typeface="+mj-lt"/>
              </a:defRPr>
            </a:lvl4pPr>
            <a:lvl5pPr marL="1828800" indent="0">
              <a:buFont typeface="Arial" charset="0"/>
              <a:buNone/>
              <a:defRPr sz="1400">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12"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Tree>
    <p:extLst>
      <p:ext uri="{BB962C8B-B14F-4D97-AF65-F5344CB8AC3E}">
        <p14:creationId xmlns:p14="http://schemas.microsoft.com/office/powerpoint/2010/main" val="9306502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ype Styles -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181" y="435186"/>
            <a:ext cx="10972800" cy="1237548"/>
          </a:xfrm>
          <a:prstGeom prst="rect">
            <a:avLst/>
          </a:prstGeom>
        </p:spPr>
        <p:txBody>
          <a:bodyPr anchor="b">
            <a:noAutofit/>
          </a:bodyPr>
          <a:lstStyle>
            <a:lvl1pPr>
              <a:defRPr sz="4000">
                <a:solidFill>
                  <a:schemeClr val="tx2"/>
                </a:solidFill>
              </a:defRPr>
            </a:lvl1pPr>
          </a:lstStyle>
          <a:p>
            <a:r>
              <a:rPr lang="en-US" dirty="0"/>
              <a:t>Slide Title – Calibri Light 40pt, </a:t>
            </a:r>
            <a:br>
              <a:rPr lang="en-US" dirty="0"/>
            </a:br>
            <a:r>
              <a:rPr lang="en-US" dirty="0"/>
              <a:t>Use Title Case</a:t>
            </a:r>
          </a:p>
        </p:txBody>
      </p:sp>
      <p:sp>
        <p:nvSpPr>
          <p:cNvPr id="3" name="Slide Number Placeholder 2"/>
          <p:cNvSpPr>
            <a:spLocks noGrp="1"/>
          </p:cNvSpPr>
          <p:nvPr>
            <p:ph type="sldNum" sz="quarter" idx="10"/>
          </p:nvPr>
        </p:nvSpPr>
        <p:spPr>
          <a:xfrm>
            <a:off x="10750955" y="3713464"/>
            <a:ext cx="829028" cy="365126"/>
          </a:xfrm>
          <a:prstGeom prst="rect">
            <a:avLst/>
          </a:prstGeom>
        </p:spPr>
        <p:txBody>
          <a:bodyPr>
            <a:noAutofit/>
          </a:bodyPr>
          <a:lstStyle/>
          <a:p>
            <a:fld id="{D1524D41-16DC-4D92-9EF9-071B213BE0F5}" type="slidenum">
              <a:rPr lang="en-US" smtClean="0"/>
              <a:pPr/>
              <a:t>‹#›</a:t>
            </a:fld>
            <a:endParaRPr lang="en-US" dirty="0"/>
          </a:p>
        </p:txBody>
      </p:sp>
      <p:sp>
        <p:nvSpPr>
          <p:cNvPr id="5" name="Text Placeholder 4"/>
          <p:cNvSpPr>
            <a:spLocks noGrp="1"/>
          </p:cNvSpPr>
          <p:nvPr>
            <p:ph type="body" sz="quarter" idx="11" hasCustomPrompt="1"/>
          </p:nvPr>
        </p:nvSpPr>
        <p:spPr bwMode="gray">
          <a:xfrm>
            <a:off x="609600" y="1791811"/>
            <a:ext cx="10970381" cy="438914"/>
          </a:xfrm>
          <a:prstGeom prst="rect">
            <a:avLst/>
          </a:prstGeom>
        </p:spPr>
        <p:txBody>
          <a:bodyPr>
            <a:noAutofit/>
          </a:bodyPr>
          <a:lstStyle>
            <a:lvl1pPr marL="0" indent="0">
              <a:spcBef>
                <a:spcPts val="0"/>
              </a:spcBef>
              <a:buNone/>
              <a:defRPr sz="2000" baseline="0">
                <a:solidFill>
                  <a:schemeClr val="tx1">
                    <a:lumMod val="65000"/>
                    <a:lumOff val="35000"/>
                  </a:schemeClr>
                </a:solidFill>
              </a:defRPr>
            </a:lvl1pPr>
          </a:lstStyle>
          <a:p>
            <a:pPr lvl="0"/>
            <a:r>
              <a:rPr lang="en-US" dirty="0"/>
              <a:t>Slide Subtitle – Calibri Light 20pt, Use Title Case</a:t>
            </a:r>
          </a:p>
        </p:txBody>
      </p:sp>
      <p:sp>
        <p:nvSpPr>
          <p:cNvPr id="15" name="Text Placeholder 15"/>
          <p:cNvSpPr>
            <a:spLocks noGrp="1"/>
          </p:cNvSpPr>
          <p:nvPr>
            <p:ph type="body" sz="quarter" idx="14" hasCustomPrompt="1"/>
          </p:nvPr>
        </p:nvSpPr>
        <p:spPr>
          <a:xfrm>
            <a:off x="607181" y="2343750"/>
            <a:ext cx="10972800" cy="446285"/>
          </a:xfrm>
          <a:prstGeom prst="rect">
            <a:avLst/>
          </a:prstGeom>
        </p:spPr>
        <p:txBody>
          <a:bodyPr lIns="65311" tIns="65311" rIns="65311" bIns="65311">
            <a:noAutofit/>
          </a:bodyPr>
          <a:lstStyle>
            <a:lvl1pPr marL="0" indent="0" algn="ctr">
              <a:spcBef>
                <a:spcPts val="0"/>
              </a:spcBef>
              <a:buNone/>
              <a:defRPr sz="1400" b="1" baseline="0">
                <a:latin typeface="+mj-lt"/>
              </a:defRPr>
            </a:lvl1pPr>
            <a:lvl2pPr algn="l">
              <a:buNone/>
              <a:defRPr>
                <a:latin typeface="+mn-lt"/>
              </a:defRPr>
            </a:lvl2pPr>
            <a:lvl3pPr algn="l">
              <a:buNone/>
              <a:defRPr>
                <a:latin typeface="+mn-lt"/>
              </a:defRPr>
            </a:lvl3pPr>
            <a:lvl4pPr algn="l">
              <a:buNone/>
              <a:defRPr>
                <a:latin typeface="+mn-lt"/>
              </a:defRPr>
            </a:lvl4pPr>
            <a:lvl5pPr algn="l">
              <a:buNone/>
              <a:defRPr>
                <a:latin typeface="+mn-lt"/>
              </a:defRPr>
            </a:lvl5pPr>
          </a:lstStyle>
          <a:p>
            <a:pPr lvl="0"/>
            <a:r>
              <a:rPr lang="en-US" dirty="0"/>
              <a:t>Graphic Title – Calibri 14pt Bold, Use Title Case</a:t>
            </a:r>
          </a:p>
        </p:txBody>
      </p:sp>
      <p:sp>
        <p:nvSpPr>
          <p:cNvPr id="16" name="Text Placeholder 17"/>
          <p:cNvSpPr>
            <a:spLocks noGrp="1"/>
          </p:cNvSpPr>
          <p:nvPr>
            <p:ph type="body" sz="quarter" idx="15" hasCustomPrompt="1"/>
          </p:nvPr>
        </p:nvSpPr>
        <p:spPr>
          <a:xfrm>
            <a:off x="607181" y="2756671"/>
            <a:ext cx="10972800" cy="339349"/>
          </a:xfrm>
          <a:prstGeom prst="rect">
            <a:avLst/>
          </a:prstGeom>
        </p:spPr>
        <p:txBody>
          <a:bodyPr lIns="65311" rIns="65311">
            <a:noAutofit/>
          </a:bodyPr>
          <a:lstStyle>
            <a:lvl1pPr marL="0" indent="0" algn="ctr">
              <a:spcBef>
                <a:spcPts val="0"/>
              </a:spcBef>
              <a:buNone/>
              <a:defRPr sz="1300" i="1">
                <a:latin typeface="+mj-lt"/>
              </a:defRPr>
            </a:lvl1pPr>
            <a:lvl2pPr algn="ctr">
              <a:buNone/>
              <a:defRPr i="0"/>
            </a:lvl2pPr>
            <a:lvl3pPr algn="ctr">
              <a:buNone/>
              <a:defRPr i="0"/>
            </a:lvl3pPr>
            <a:lvl4pPr algn="ctr">
              <a:buNone/>
              <a:defRPr i="0"/>
            </a:lvl4pPr>
            <a:lvl5pPr algn="ctr">
              <a:buNone/>
              <a:defRPr i="0"/>
            </a:lvl5pPr>
          </a:lstStyle>
          <a:p>
            <a:pPr lvl="0"/>
            <a:r>
              <a:rPr lang="en-US" dirty="0"/>
              <a:t>Graphic Subtitle – Calibri Light 13pt Italic, Use Title Case</a:t>
            </a:r>
          </a:p>
        </p:txBody>
      </p:sp>
      <p:sp>
        <p:nvSpPr>
          <p:cNvPr id="10" name="Rectangle 9"/>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Footer Placeholder 3"/>
          <p:cNvSpPr>
            <a:spLocks noGrp="1"/>
          </p:cNvSpPr>
          <p:nvPr>
            <p:ph type="ftr" sz="quarter" idx="20"/>
          </p:nvPr>
        </p:nvSpPr>
        <p:spPr>
          <a:xfrm>
            <a:off x="0" y="6557375"/>
            <a:ext cx="4114800" cy="300624"/>
          </a:xfrm>
        </p:spPr>
        <p:txBody>
          <a:bodyPr/>
          <a:lstStyle>
            <a:lvl1pPr algn="l">
              <a:defRPr>
                <a:solidFill>
                  <a:schemeClr val="tx1"/>
                </a:solidFill>
              </a:defRPr>
            </a:lvl1pPr>
          </a:lstStyle>
          <a:p>
            <a:r>
              <a:rPr lang="en-US" dirty="0"/>
              <a:t>Footer</a:t>
            </a:r>
          </a:p>
        </p:txBody>
      </p:sp>
      <p:sp>
        <p:nvSpPr>
          <p:cNvPr id="13" name="Slide Number Placeholder 4"/>
          <p:cNvSpPr txBox="1">
            <a:spLocks/>
          </p:cNvSpPr>
          <p:nvPr userDrawn="1"/>
        </p:nvSpPr>
        <p:spPr>
          <a:xfrm>
            <a:off x="9448800" y="6557378"/>
            <a:ext cx="2743200" cy="3006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9D1559-7006-4200-AC79-016E45FDA498}" type="slidenum">
              <a:rPr lang="en-US" sz="1200" smtClean="0"/>
              <a:pPr/>
              <a:t>‹#›</a:t>
            </a:fld>
            <a:endParaRPr lang="en-US" sz="1200"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Tree>
    <p:extLst>
      <p:ext uri="{BB962C8B-B14F-4D97-AF65-F5344CB8AC3E}">
        <p14:creationId xmlns:p14="http://schemas.microsoft.com/office/powerpoint/2010/main" val="21332364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061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70F0C-996D-4FC8-BC65-AC5DF01F63CC}"/>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2C8B3C4-415C-4A98-AD68-D2DF52D442E2}"/>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98438B5-3BDE-4607-9BF6-191CA5488525}"/>
              </a:ext>
            </a:extLst>
          </p:cNvPr>
          <p:cNvSpPr>
            <a:spLocks noGrp="1"/>
          </p:cNvSpPr>
          <p:nvPr>
            <p:ph type="dt" sz="half" idx="10"/>
          </p:nvPr>
        </p:nvSpPr>
        <p:spPr/>
        <p:txBody>
          <a:bodyPr/>
          <a:lstStyle/>
          <a:p>
            <a:fld id="{4B1086AD-3EFA-494A-BD41-4E27E1A49FAE}" type="datetimeFigureOut">
              <a:rPr lang="en-US" smtClean="0"/>
              <a:t>6/9/2021</a:t>
            </a:fld>
            <a:endParaRPr lang="en-US"/>
          </a:p>
        </p:txBody>
      </p:sp>
      <p:sp>
        <p:nvSpPr>
          <p:cNvPr id="5" name="Footer Placeholder 4">
            <a:extLst>
              <a:ext uri="{FF2B5EF4-FFF2-40B4-BE49-F238E27FC236}">
                <a16:creationId xmlns:a16="http://schemas.microsoft.com/office/drawing/2014/main" id="{766DCE92-54DF-44BA-A261-78EF25C74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8D7BB-9129-4C1A-B102-82AE5C6D386E}"/>
              </a:ext>
            </a:extLst>
          </p:cNvPr>
          <p:cNvSpPr>
            <a:spLocks noGrp="1"/>
          </p:cNvSpPr>
          <p:nvPr>
            <p:ph type="sldNum" sz="quarter" idx="12"/>
          </p:nvPr>
        </p:nvSpPr>
        <p:spPr/>
        <p:txBody>
          <a:bodyPr/>
          <a:lstStyle/>
          <a:p>
            <a:fld id="{5C648BB6-6C54-49DC-B370-30603D8BE4B3}" type="slidenum">
              <a:rPr lang="en-US" smtClean="0"/>
              <a:t>‹#›</a:t>
            </a:fld>
            <a:endParaRPr lang="en-US"/>
          </a:p>
        </p:txBody>
      </p:sp>
    </p:spTree>
    <p:extLst>
      <p:ext uri="{BB962C8B-B14F-4D97-AF65-F5344CB8AC3E}">
        <p14:creationId xmlns:p14="http://schemas.microsoft.com/office/powerpoint/2010/main" val="2245628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Intro Master">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2165687"/>
            <a:ext cx="12192000" cy="4692315"/>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Background Picture or graphic</a:t>
            </a:r>
          </a:p>
        </p:txBody>
      </p:sp>
      <p:sp>
        <p:nvSpPr>
          <p:cNvPr id="3" name="Rectangle 2"/>
          <p:cNvSpPr/>
          <p:nvPr userDrawn="1"/>
        </p:nvSpPr>
        <p:spPr>
          <a:xfrm>
            <a:off x="-1" y="3"/>
            <a:ext cx="12192001" cy="2165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299183"/>
            <a:ext cx="2170176" cy="1627632"/>
          </a:xfrm>
          <a:prstGeom prst="rect">
            <a:avLst/>
          </a:prstGeom>
        </p:spPr>
      </p:pic>
      <p:sp>
        <p:nvSpPr>
          <p:cNvPr id="13" name="Text Placeholder 12"/>
          <p:cNvSpPr>
            <a:spLocks noGrp="1"/>
          </p:cNvSpPr>
          <p:nvPr>
            <p:ph type="body" sz="quarter" idx="11" hasCustomPrompt="1"/>
          </p:nvPr>
        </p:nvSpPr>
        <p:spPr>
          <a:xfrm>
            <a:off x="3085767" y="0"/>
            <a:ext cx="7835900" cy="1198198"/>
          </a:xfrm>
        </p:spPr>
        <p:txBody>
          <a:bodyPr anchor="b">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	</a:t>
            </a:r>
          </a:p>
        </p:txBody>
      </p:sp>
      <p:sp>
        <p:nvSpPr>
          <p:cNvPr id="14" name="Text Placeholder 12"/>
          <p:cNvSpPr>
            <a:spLocks noGrp="1"/>
          </p:cNvSpPr>
          <p:nvPr>
            <p:ph type="body" sz="quarter" idx="12" hasCustomPrompt="1"/>
          </p:nvPr>
        </p:nvSpPr>
        <p:spPr>
          <a:xfrm>
            <a:off x="3085767" y="1198201"/>
            <a:ext cx="7835900" cy="967487"/>
          </a:xfrm>
        </p:spPr>
        <p:txBody>
          <a:bodyPr anchor="t">
            <a:norm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cxnSp>
        <p:nvCxnSpPr>
          <p:cNvPr id="8" name="Straight Connector 7"/>
          <p:cNvCxnSpPr/>
          <p:nvPr userDrawn="1"/>
        </p:nvCxnSpPr>
        <p:spPr>
          <a:xfrm>
            <a:off x="2" y="2190142"/>
            <a:ext cx="12191999"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VIR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7FAAA-BF9E-442F-995B-DC0441FB4E07}"/>
              </a:ext>
            </a:extLst>
          </p:cNvPr>
          <p:cNvPicPr>
            <a:picLocks noChangeAspect="1" noChangeArrowheads="1"/>
          </p:cNvPicPr>
          <p:nvPr userDrawn="1"/>
        </p:nvPicPr>
        <p:blipFill rotWithShape="1">
          <a:blip r:embed="rId2">
            <a:alphaModFix amt="15000"/>
            <a:extLst>
              <a:ext uri="{BEBA8EAE-BF5A-486C-A8C5-ECC9F3942E4B}">
                <a14:imgProps xmlns:a14="http://schemas.microsoft.com/office/drawing/2010/main">
                  <a14:imgLayer r:embed="rId3">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3912819" y="1986134"/>
            <a:ext cx="4315568" cy="32722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BC9763-6DAA-4FF1-8FD6-22255C8DB95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7011" y="156342"/>
            <a:ext cx="1765300" cy="1323975"/>
          </a:xfrm>
          <a:prstGeom prst="rect">
            <a:avLst/>
          </a:prstGeom>
        </p:spPr>
      </p:pic>
      <p:sp>
        <p:nvSpPr>
          <p:cNvPr id="5" name="Rectangle 4">
            <a:extLst>
              <a:ext uri="{FF2B5EF4-FFF2-40B4-BE49-F238E27FC236}">
                <a16:creationId xmlns:a16="http://schemas.microsoft.com/office/drawing/2014/main" id="{38AFAE1E-26EC-4D96-842E-8692CD51D13B}"/>
              </a:ext>
            </a:extLst>
          </p:cNvPr>
          <p:cNvSpPr/>
          <p:nvPr userDrawn="1"/>
        </p:nvSpPr>
        <p:spPr>
          <a:xfrm>
            <a:off x="9663413" y="2743200"/>
            <a:ext cx="2528591"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sz="1800">
              <a:solidFill>
                <a:srgbClr val="FFFFFF"/>
              </a:solidFill>
            </a:endParaRPr>
          </a:p>
        </p:txBody>
      </p:sp>
      <p:pic>
        <p:nvPicPr>
          <p:cNvPr id="6" name="Picture 5">
            <a:extLst>
              <a:ext uri="{FF2B5EF4-FFF2-40B4-BE49-F238E27FC236}">
                <a16:creationId xmlns:a16="http://schemas.microsoft.com/office/drawing/2014/main" id="{22B4BBC5-5390-46F9-801A-C486E7AAC15F}"/>
              </a:ext>
            </a:extLst>
          </p:cNvPr>
          <p:cNvPicPr>
            <a:picLocks noChangeAspect="1"/>
          </p:cNvPicPr>
          <p:nvPr userDrawn="1"/>
        </p:nvPicPr>
        <p:blipFill>
          <a:blip r:embed="rId5">
            <a:alphaModFix/>
          </a:blip>
          <a:stretch>
            <a:fillRect/>
          </a:stretch>
        </p:blipFill>
        <p:spPr>
          <a:xfrm>
            <a:off x="9949657" y="317505"/>
            <a:ext cx="1956100" cy="1001649"/>
          </a:xfrm>
          <a:prstGeom prst="rect">
            <a:avLst/>
          </a:prstGeom>
          <a:noFill/>
        </p:spPr>
      </p:pic>
      <p:pic>
        <p:nvPicPr>
          <p:cNvPr id="9" name="Picture 2">
            <a:extLst>
              <a:ext uri="{FF2B5EF4-FFF2-40B4-BE49-F238E27FC236}">
                <a16:creationId xmlns:a16="http://schemas.microsoft.com/office/drawing/2014/main" id="{D37447CC-30E8-4AC2-8E33-9581F809D3B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9806533" y="5976499"/>
            <a:ext cx="2242344" cy="66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8565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797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IR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7FAAA-BF9E-442F-995B-DC0441FB4E07}"/>
              </a:ext>
            </a:extLst>
          </p:cNvPr>
          <p:cNvPicPr>
            <a:picLocks noChangeAspect="1" noChangeArrowheads="1"/>
          </p:cNvPicPr>
          <p:nvPr userDrawn="1"/>
        </p:nvPicPr>
        <p:blipFill rotWithShape="1">
          <a:blip r:embed="rId2">
            <a:alphaModFix amt="15000"/>
            <a:extLst>
              <a:ext uri="{BEBA8EAE-BF5A-486C-A8C5-ECC9F3942E4B}">
                <a14:imgProps xmlns:a14="http://schemas.microsoft.com/office/drawing/2010/main">
                  <a14:imgLayer r:embed="rId3">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3912819" y="1986134"/>
            <a:ext cx="4315568" cy="32722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BC9763-6DAA-4FF1-8FD6-22255C8DB95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7011" y="156342"/>
            <a:ext cx="1765300" cy="1323975"/>
          </a:xfrm>
          <a:prstGeom prst="rect">
            <a:avLst/>
          </a:prstGeom>
        </p:spPr>
      </p:pic>
      <p:sp>
        <p:nvSpPr>
          <p:cNvPr id="5" name="Rectangle 4">
            <a:extLst>
              <a:ext uri="{FF2B5EF4-FFF2-40B4-BE49-F238E27FC236}">
                <a16:creationId xmlns:a16="http://schemas.microsoft.com/office/drawing/2014/main" id="{38AFAE1E-26EC-4D96-842E-8692CD51D13B}"/>
              </a:ext>
            </a:extLst>
          </p:cNvPr>
          <p:cNvSpPr/>
          <p:nvPr userDrawn="1"/>
        </p:nvSpPr>
        <p:spPr>
          <a:xfrm>
            <a:off x="9663413" y="2743200"/>
            <a:ext cx="2528591"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sz="1800">
              <a:solidFill>
                <a:srgbClr val="FFFFFF"/>
              </a:solidFill>
            </a:endParaRPr>
          </a:p>
        </p:txBody>
      </p:sp>
      <p:pic>
        <p:nvPicPr>
          <p:cNvPr id="6" name="Picture 5">
            <a:extLst>
              <a:ext uri="{FF2B5EF4-FFF2-40B4-BE49-F238E27FC236}">
                <a16:creationId xmlns:a16="http://schemas.microsoft.com/office/drawing/2014/main" id="{22B4BBC5-5390-46F9-801A-C486E7AAC15F}"/>
              </a:ext>
            </a:extLst>
          </p:cNvPr>
          <p:cNvPicPr>
            <a:picLocks noChangeAspect="1"/>
          </p:cNvPicPr>
          <p:nvPr userDrawn="1"/>
        </p:nvPicPr>
        <p:blipFill>
          <a:blip r:embed="rId5">
            <a:alphaModFix/>
          </a:blip>
          <a:stretch>
            <a:fillRect/>
          </a:stretch>
        </p:blipFill>
        <p:spPr>
          <a:xfrm>
            <a:off x="9949657" y="317505"/>
            <a:ext cx="1956100" cy="1001649"/>
          </a:xfrm>
          <a:prstGeom prst="rect">
            <a:avLst/>
          </a:prstGeom>
          <a:noFill/>
        </p:spPr>
      </p:pic>
      <p:pic>
        <p:nvPicPr>
          <p:cNvPr id="9" name="Picture 2">
            <a:extLst>
              <a:ext uri="{FF2B5EF4-FFF2-40B4-BE49-F238E27FC236}">
                <a16:creationId xmlns:a16="http://schemas.microsoft.com/office/drawing/2014/main" id="{D37447CC-30E8-4AC2-8E33-9581F809D3B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9806533" y="5976499"/>
            <a:ext cx="2242344" cy="66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861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908301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04612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165939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413273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889205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874036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0071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_Intro Master">
    <p:spTree>
      <p:nvGrpSpPr>
        <p:cNvPr id="1" name=""/>
        <p:cNvGrpSpPr/>
        <p:nvPr/>
      </p:nvGrpSpPr>
      <p:grpSpPr>
        <a:xfrm>
          <a:off x="0" y="0"/>
          <a:ext cx="0" cy="0"/>
          <a:chOff x="0" y="0"/>
          <a:chExt cx="0" cy="0"/>
        </a:xfrm>
      </p:grpSpPr>
      <p:sp>
        <p:nvSpPr>
          <p:cNvPr id="3" name="Rectangle 2"/>
          <p:cNvSpPr/>
          <p:nvPr userDrawn="1"/>
        </p:nvSpPr>
        <p:spPr>
          <a:xfrm>
            <a:off x="-1" y="4647348"/>
            <a:ext cx="12192001" cy="2210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4946528"/>
            <a:ext cx="2170176" cy="1627632"/>
          </a:xfrm>
          <a:prstGeom prst="rect">
            <a:avLst/>
          </a:prstGeom>
        </p:spPr>
      </p:pic>
      <p:sp>
        <p:nvSpPr>
          <p:cNvPr id="13" name="Text Placeholder 12"/>
          <p:cNvSpPr>
            <a:spLocks noGrp="1"/>
          </p:cNvSpPr>
          <p:nvPr>
            <p:ph type="body" sz="quarter" idx="11" hasCustomPrompt="1"/>
          </p:nvPr>
        </p:nvSpPr>
        <p:spPr>
          <a:xfrm>
            <a:off x="-1" y="0"/>
            <a:ext cx="12192000" cy="2384042"/>
          </a:xfrm>
          <a:solidFill>
            <a:schemeClr val="tx2"/>
          </a:solidFill>
        </p:spPr>
        <p:txBody>
          <a:bodyPr anchor="b">
            <a:normAutofit/>
          </a:bodyPr>
          <a:lstStyle>
            <a:lvl1pPr marL="0" indent="0" algn="ctr">
              <a:buFont typeface="Arial" charset="0"/>
              <a:buNone/>
              <a:defRPr sz="40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 y="2384042"/>
            <a:ext cx="12191997" cy="2278646"/>
          </a:xfrm>
          <a:solidFill>
            <a:schemeClr val="tx2"/>
          </a:solidFill>
        </p:spPr>
        <p:txBody>
          <a:bodyPr anchor="t">
            <a:normAutofit/>
          </a:bodyPr>
          <a:lstStyle>
            <a:lvl1pPr marL="0" indent="0" algn="ctr">
              <a:buFont typeface="Arial" charset="0"/>
              <a:buNone/>
              <a:defRPr sz="24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pic>
        <p:nvPicPr>
          <p:cNvPr id="2" name="Picture 1">
            <a:extLst>
              <a:ext uri="{FF2B5EF4-FFF2-40B4-BE49-F238E27FC236}">
                <a16:creationId xmlns:a16="http://schemas.microsoft.com/office/drawing/2014/main" id="{40E50AED-EF07-42FB-9279-236436563800}"/>
              </a:ext>
            </a:extLst>
          </p:cNvPr>
          <p:cNvPicPr>
            <a:picLocks noChangeAspect="1"/>
          </p:cNvPicPr>
          <p:nvPr userDrawn="1"/>
        </p:nvPicPr>
        <p:blipFill>
          <a:blip r:embed="rId3"/>
          <a:stretch>
            <a:fillRect/>
          </a:stretch>
        </p:blipFill>
        <p:spPr>
          <a:xfrm>
            <a:off x="9227428" y="5209423"/>
            <a:ext cx="2151773" cy="1101847"/>
          </a:xfrm>
          <a:prstGeom prst="rect">
            <a:avLst/>
          </a:prstGeom>
          <a:noFill/>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23766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937294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979400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741529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VIR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7FAAA-BF9E-442F-995B-DC0441FB4E07}"/>
              </a:ext>
            </a:extLst>
          </p:cNvPr>
          <p:cNvPicPr>
            <a:picLocks noChangeAspect="1" noChangeArrowheads="1"/>
          </p:cNvPicPr>
          <p:nvPr userDrawn="1"/>
        </p:nvPicPr>
        <p:blipFill rotWithShape="1">
          <a:blip r:embed="rId2">
            <a:alphaModFix amt="15000"/>
            <a:extLst>
              <a:ext uri="{BEBA8EAE-BF5A-486C-A8C5-ECC9F3942E4B}">
                <a14:imgProps xmlns:a14="http://schemas.microsoft.com/office/drawing/2010/main">
                  <a14:imgLayer r:embed="rId3">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4478557" y="1793861"/>
            <a:ext cx="3234886" cy="32702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BC9763-6DAA-4FF1-8FD6-22255C8DB95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7020" y="156350"/>
            <a:ext cx="1325944" cy="1325944"/>
          </a:xfrm>
          <a:prstGeom prst="rect">
            <a:avLst/>
          </a:prstGeom>
        </p:spPr>
      </p:pic>
      <p:sp>
        <p:nvSpPr>
          <p:cNvPr id="5" name="Rectangle 4">
            <a:extLst>
              <a:ext uri="{FF2B5EF4-FFF2-40B4-BE49-F238E27FC236}">
                <a16:creationId xmlns:a16="http://schemas.microsoft.com/office/drawing/2014/main" id="{38AFAE1E-26EC-4D96-842E-8692CD51D13B}"/>
              </a:ext>
            </a:extLst>
          </p:cNvPr>
          <p:cNvSpPr/>
          <p:nvPr userDrawn="1"/>
        </p:nvSpPr>
        <p:spPr>
          <a:xfrm>
            <a:off x="9663413" y="2743200"/>
            <a:ext cx="2528591"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sz="1800">
              <a:solidFill>
                <a:srgbClr val="FFFFFF"/>
              </a:solidFill>
            </a:endParaRPr>
          </a:p>
        </p:txBody>
      </p:sp>
      <p:pic>
        <p:nvPicPr>
          <p:cNvPr id="6" name="Picture 5">
            <a:extLst>
              <a:ext uri="{FF2B5EF4-FFF2-40B4-BE49-F238E27FC236}">
                <a16:creationId xmlns:a16="http://schemas.microsoft.com/office/drawing/2014/main" id="{22B4BBC5-5390-46F9-801A-C486E7AAC15F}"/>
              </a:ext>
            </a:extLst>
          </p:cNvPr>
          <p:cNvPicPr>
            <a:picLocks noChangeAspect="1"/>
          </p:cNvPicPr>
          <p:nvPr userDrawn="1"/>
        </p:nvPicPr>
        <p:blipFill>
          <a:blip r:embed="rId5">
            <a:alphaModFix/>
          </a:blip>
          <a:stretch>
            <a:fillRect/>
          </a:stretch>
        </p:blipFill>
        <p:spPr>
          <a:xfrm>
            <a:off x="9946222" y="156350"/>
            <a:ext cx="1878758" cy="1289217"/>
          </a:xfrm>
          <a:prstGeom prst="rect">
            <a:avLst/>
          </a:prstGeom>
          <a:noFill/>
        </p:spPr>
      </p:pic>
      <p:pic>
        <p:nvPicPr>
          <p:cNvPr id="9" name="Picture 2">
            <a:extLst>
              <a:ext uri="{FF2B5EF4-FFF2-40B4-BE49-F238E27FC236}">
                <a16:creationId xmlns:a16="http://schemas.microsoft.com/office/drawing/2014/main" id="{D37447CC-30E8-4AC2-8E33-9581F809D3B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088082" y="6036600"/>
            <a:ext cx="1679252" cy="66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988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_section_intro_largety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0503" y="330215"/>
            <a:ext cx="1288535" cy="1288535"/>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799" y="6557378"/>
            <a:ext cx="2743200" cy="300625"/>
          </a:xfrm>
        </p:spPr>
        <p:txBody>
          <a:bodyPr/>
          <a:lstStyle/>
          <a:p>
            <a:fld id="{B99D1559-7006-4200-AC79-016E45FDA498}" type="slidenum">
              <a:rPr lang="en-US" smtClean="0"/>
              <a:t>‹#›</a:t>
            </a:fld>
            <a:endParaRPr lang="en-US"/>
          </a:p>
        </p:txBody>
      </p:sp>
      <p:sp>
        <p:nvSpPr>
          <p:cNvPr id="16" name="Text Placeholder 2"/>
          <p:cNvSpPr>
            <a:spLocks noGrp="1"/>
          </p:cNvSpPr>
          <p:nvPr>
            <p:ph type="body" sz="quarter" idx="13"/>
          </p:nvPr>
        </p:nvSpPr>
        <p:spPr>
          <a:xfrm>
            <a:off x="2287101" y="313802"/>
            <a:ext cx="7541247" cy="1287712"/>
          </a:xfrm>
        </p:spPr>
        <p:txBody>
          <a:bodyPr anchor="ctr">
            <a:normAutofit/>
          </a:bodyPr>
          <a:lstStyle>
            <a:lvl1pPr marL="0" indent="0">
              <a:buNone/>
              <a:defRPr sz="4000">
                <a:solidFill>
                  <a:schemeClr val="tx2"/>
                </a:solidFill>
                <a:latin typeface="+mj-lt"/>
              </a:defRPr>
            </a:lvl1pPr>
          </a:lstStyle>
          <a:p>
            <a:pPr lvl="0"/>
            <a:r>
              <a:rPr lang="en-US" dirty="0"/>
              <a:t>Click to edit Master text styles</a:t>
            </a:r>
          </a:p>
        </p:txBody>
      </p:sp>
      <p:sp>
        <p:nvSpPr>
          <p:cNvPr id="17" name="Text Placeholder 3"/>
          <p:cNvSpPr>
            <a:spLocks noGrp="1"/>
          </p:cNvSpPr>
          <p:nvPr>
            <p:ph type="body" sz="quarter" idx="14"/>
          </p:nvPr>
        </p:nvSpPr>
        <p:spPr>
          <a:xfrm>
            <a:off x="2287101" y="1617924"/>
            <a:ext cx="7541247" cy="2264528"/>
          </a:xfrm>
        </p:spPr>
        <p:txBody>
          <a:bodyPr>
            <a:noAutofit/>
          </a:bodyPr>
          <a:lstStyle>
            <a:lvl1pPr marL="0" indent="0">
              <a:buNone/>
              <a:defRPr>
                <a:solidFill>
                  <a:schemeClr val="tx1">
                    <a:lumMod val="65000"/>
                    <a:lumOff val="35000"/>
                  </a:schemeClr>
                </a:solidFill>
                <a:latin typeface="+mj-lt"/>
              </a:defRPr>
            </a:lvl1pPr>
          </a:lstStyle>
          <a:p>
            <a:pPr lvl="0"/>
            <a:r>
              <a:rPr lang="en-US" sz="2800"/>
              <a:t>Click to edit Master text styles</a:t>
            </a:r>
          </a:p>
          <a:p>
            <a:pPr lvl="1"/>
            <a:r>
              <a:rPr lang="en-US" sz="2800"/>
              <a:t>Second level</a:t>
            </a:r>
          </a:p>
        </p:txBody>
      </p:sp>
      <p:pic>
        <p:nvPicPr>
          <p:cNvPr id="2" name="Picture 1">
            <a:extLst>
              <a:ext uri="{FF2B5EF4-FFF2-40B4-BE49-F238E27FC236}">
                <a16:creationId xmlns:a16="http://schemas.microsoft.com/office/drawing/2014/main" id="{4CAEC9B6-728F-4BEC-ABB9-BCDDF70B5A6E}"/>
              </a:ext>
            </a:extLst>
          </p:cNvPr>
          <p:cNvPicPr>
            <a:picLocks noChangeAspect="1"/>
          </p:cNvPicPr>
          <p:nvPr userDrawn="1"/>
        </p:nvPicPr>
        <p:blipFill>
          <a:blip r:embed="rId3"/>
          <a:stretch>
            <a:fillRect/>
          </a:stretch>
        </p:blipFill>
        <p:spPr>
          <a:xfrm>
            <a:off x="10448481" y="313802"/>
            <a:ext cx="1473016" cy="1010794"/>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HITE_section_intr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7739"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3" name="Text Placeholder 12"/>
          <p:cNvSpPr>
            <a:spLocks noGrp="1"/>
          </p:cNvSpPr>
          <p:nvPr>
            <p:ph type="body" sz="quarter" idx="13" hasCustomPrompt="1"/>
          </p:nvPr>
        </p:nvSpPr>
        <p:spPr>
          <a:xfrm>
            <a:off x="2313606" y="0"/>
            <a:ext cx="7531103" cy="1198198"/>
          </a:xfrm>
        </p:spPr>
        <p:txBody>
          <a:bodyPr anchor="b">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Title	</a:t>
            </a:r>
          </a:p>
        </p:txBody>
      </p:sp>
      <p:sp>
        <p:nvSpPr>
          <p:cNvPr id="14" name="Text Placeholder 12"/>
          <p:cNvSpPr>
            <a:spLocks noGrp="1"/>
          </p:cNvSpPr>
          <p:nvPr>
            <p:ph type="body" sz="quarter" idx="14" hasCustomPrompt="1"/>
          </p:nvPr>
        </p:nvSpPr>
        <p:spPr>
          <a:xfrm>
            <a:off x="2313604" y="1198199"/>
            <a:ext cx="7531101" cy="403316"/>
          </a:xfrm>
        </p:spPr>
        <p:txBody>
          <a:bodyPr anchor="t">
            <a:no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pic>
        <p:nvPicPr>
          <p:cNvPr id="2" name="Picture 1">
            <a:extLst>
              <a:ext uri="{FF2B5EF4-FFF2-40B4-BE49-F238E27FC236}">
                <a16:creationId xmlns:a16="http://schemas.microsoft.com/office/drawing/2014/main" id="{1FA1FAB5-1EC9-4A19-A107-8F2F77763C2E}"/>
              </a:ext>
            </a:extLst>
          </p:cNvPr>
          <p:cNvPicPr>
            <a:picLocks noChangeAspect="1"/>
          </p:cNvPicPr>
          <p:nvPr userDrawn="1"/>
        </p:nvPicPr>
        <p:blipFill>
          <a:blip r:embed="rId3"/>
          <a:stretch>
            <a:fillRect/>
          </a:stretch>
        </p:blipFill>
        <p:spPr>
          <a:xfrm>
            <a:off x="10263624" y="500458"/>
            <a:ext cx="1785712" cy="914400"/>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_second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1" name="Text Placeholder 12"/>
          <p:cNvSpPr>
            <a:spLocks noGrp="1"/>
          </p:cNvSpPr>
          <p:nvPr>
            <p:ph type="body" sz="quarter" idx="13" hasCustomPrompt="1"/>
          </p:nvPr>
        </p:nvSpPr>
        <p:spPr>
          <a:xfrm>
            <a:off x="308143" y="370935"/>
            <a:ext cx="5336117" cy="803967"/>
          </a:xfrm>
        </p:spPr>
        <p:txBody>
          <a:bodyPr anchor="t">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Secondary page</a:t>
            </a:r>
          </a:p>
        </p:txBody>
      </p:sp>
      <p:sp>
        <p:nvSpPr>
          <p:cNvPr id="3" name="Picture Placeholder 2"/>
          <p:cNvSpPr>
            <a:spLocks noGrp="1"/>
          </p:cNvSpPr>
          <p:nvPr>
            <p:ph type="pic" sz="quarter" idx="15" hasCustomPrompt="1"/>
          </p:nvPr>
        </p:nvSpPr>
        <p:spPr>
          <a:xfrm>
            <a:off x="6375400" y="449263"/>
            <a:ext cx="5336117" cy="5198106"/>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Picture or graphic placeholder</a:t>
            </a:r>
          </a:p>
        </p:txBody>
      </p:sp>
      <p:sp>
        <p:nvSpPr>
          <p:cNvPr id="9" name="Text Placeholder 8"/>
          <p:cNvSpPr>
            <a:spLocks noGrp="1"/>
          </p:cNvSpPr>
          <p:nvPr>
            <p:ph type="body" sz="quarter" idx="16"/>
          </p:nvPr>
        </p:nvSpPr>
        <p:spPr>
          <a:xfrm>
            <a:off x="309035" y="1174899"/>
            <a:ext cx="5336117" cy="2374900"/>
          </a:xfrm>
        </p:spPr>
        <p:txBody>
          <a:bodyPr/>
          <a:lstStyle>
            <a:lvl1pPr marL="0" indent="0">
              <a:buClr>
                <a:schemeClr val="accent3"/>
              </a:buClr>
              <a:buNone/>
              <a:defRPr>
                <a:solidFill>
                  <a:schemeClr val="tx1">
                    <a:lumMod val="65000"/>
                    <a:lumOff val="35000"/>
                  </a:schemeClr>
                </a:solidFill>
                <a:latin typeface="+mj-lt"/>
              </a:defRPr>
            </a:lvl1pPr>
            <a:lvl2pPr>
              <a:buClr>
                <a:schemeClr val="accent3"/>
              </a:buClr>
              <a:defRPr>
                <a:solidFill>
                  <a:schemeClr val="tx1">
                    <a:lumMod val="65000"/>
                    <a:lumOff val="35000"/>
                  </a:schemeClr>
                </a:solidFill>
                <a:latin typeface="+mj-lt"/>
              </a:defRPr>
            </a:lvl2pPr>
            <a:lvl3pPr>
              <a:buClr>
                <a:schemeClr val="accent3"/>
              </a:buClr>
              <a:defRPr>
                <a:solidFill>
                  <a:schemeClr val="tx1">
                    <a:lumMod val="65000"/>
                    <a:lumOff val="35000"/>
                  </a:schemeClr>
                </a:solidFill>
                <a:latin typeface="+mj-lt"/>
              </a:defRPr>
            </a:lvl3pPr>
            <a:lvl4pPr>
              <a:buClr>
                <a:schemeClr val="accent3"/>
              </a:buClr>
              <a:defRPr>
                <a:solidFill>
                  <a:schemeClr val="tx1">
                    <a:lumMod val="65000"/>
                    <a:lumOff val="35000"/>
                  </a:schemeClr>
                </a:solidFill>
                <a:latin typeface="+mj-lt"/>
              </a:defRPr>
            </a:lvl4pPr>
            <a:lvl5pPr>
              <a:buClr>
                <a:schemeClr val="accent3"/>
              </a:buClr>
              <a:defRPr>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2D21C2A7-841F-4E98-A662-12F74C85820D}"/>
              </a:ext>
            </a:extLst>
          </p:cNvPr>
          <p:cNvPicPr>
            <a:picLocks noChangeAspect="1"/>
          </p:cNvPicPr>
          <p:nvPr userDrawn="1"/>
        </p:nvPicPr>
        <p:blipFill>
          <a:blip r:embed="rId3"/>
          <a:stretch>
            <a:fillRect/>
          </a:stretch>
        </p:blipFill>
        <p:spPr>
          <a:xfrm>
            <a:off x="10872185" y="5816183"/>
            <a:ext cx="1117784" cy="572378"/>
          </a:xfrm>
          <a:prstGeom prst="rect">
            <a:avLst/>
          </a:prstGeom>
          <a:no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ADE_Intro Master">
    <p:spTree>
      <p:nvGrpSpPr>
        <p:cNvPr id="1" name=""/>
        <p:cNvGrpSpPr/>
        <p:nvPr/>
      </p:nvGrpSpPr>
      <p:grpSpPr>
        <a:xfrm>
          <a:off x="0" y="0"/>
          <a:ext cx="0" cy="0"/>
          <a:chOff x="0" y="0"/>
          <a:chExt cx="0" cy="0"/>
        </a:xfrm>
      </p:grpSpPr>
      <p:sp>
        <p:nvSpPr>
          <p:cNvPr id="6" name="Rectangle 5"/>
          <p:cNvSpPr/>
          <p:nvPr userDrawn="1"/>
        </p:nvSpPr>
        <p:spPr>
          <a:xfrm rot="10800000">
            <a:off x="0" y="94365"/>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4946528"/>
            <a:ext cx="2170176" cy="1627632"/>
          </a:xfrm>
          <a:prstGeom prst="rect">
            <a:avLst/>
          </a:prstGeom>
        </p:spPr>
      </p:pic>
      <p:sp>
        <p:nvSpPr>
          <p:cNvPr id="13" name="Text Placeholder 12"/>
          <p:cNvSpPr>
            <a:spLocks noGrp="1"/>
          </p:cNvSpPr>
          <p:nvPr>
            <p:ph type="body" sz="quarter" idx="11" hasCustomPrompt="1"/>
          </p:nvPr>
        </p:nvSpPr>
        <p:spPr>
          <a:xfrm>
            <a:off x="-1" y="0"/>
            <a:ext cx="12192000" cy="2384042"/>
          </a:xfrm>
          <a:solidFill>
            <a:schemeClr val="tx2"/>
          </a:solidFill>
        </p:spPr>
        <p:txBody>
          <a:bodyPr anchor="b">
            <a:normAutofit/>
          </a:bodyPr>
          <a:lstStyle>
            <a:lvl1pPr marL="0" indent="0" algn="ctr">
              <a:buFont typeface="Arial" charset="0"/>
              <a:buNone/>
              <a:defRPr sz="40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 y="2384042"/>
            <a:ext cx="12191997" cy="2278646"/>
          </a:xfrm>
          <a:solidFill>
            <a:schemeClr val="tx2"/>
          </a:solidFill>
        </p:spPr>
        <p:txBody>
          <a:bodyPr anchor="t">
            <a:normAutofit/>
          </a:bodyPr>
          <a:lstStyle>
            <a:lvl1pPr marL="0" indent="0" algn="ctr">
              <a:buFont typeface="Arial" charset="0"/>
              <a:buNone/>
              <a:defRPr sz="24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pic>
        <p:nvPicPr>
          <p:cNvPr id="2" name="Picture 1">
            <a:extLst>
              <a:ext uri="{FF2B5EF4-FFF2-40B4-BE49-F238E27FC236}">
                <a16:creationId xmlns:a16="http://schemas.microsoft.com/office/drawing/2014/main" id="{15C1A8DD-E7D4-487F-8F98-98821ACD879B}"/>
              </a:ext>
            </a:extLst>
          </p:cNvPr>
          <p:cNvPicPr>
            <a:picLocks noChangeAspect="1"/>
          </p:cNvPicPr>
          <p:nvPr userDrawn="1"/>
        </p:nvPicPr>
        <p:blipFill>
          <a:blip r:embed="rId3"/>
          <a:stretch>
            <a:fillRect/>
          </a:stretch>
        </p:blipFill>
        <p:spPr>
          <a:xfrm>
            <a:off x="9289771" y="5124836"/>
            <a:ext cx="2482140" cy="1271016"/>
          </a:xfrm>
          <a:prstGeom prst="rect">
            <a:avLst/>
          </a:prstGeom>
          <a:noFill/>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DE_Intro Master 2">
    <p:spTree>
      <p:nvGrpSpPr>
        <p:cNvPr id="1" name=""/>
        <p:cNvGrpSpPr/>
        <p:nvPr/>
      </p:nvGrpSpPr>
      <p:grpSpPr>
        <a:xfrm>
          <a:off x="0" y="0"/>
          <a:ext cx="0" cy="0"/>
          <a:chOff x="0" y="0"/>
          <a:chExt cx="0" cy="0"/>
        </a:xfrm>
      </p:grpSpPr>
      <p:sp>
        <p:nvSpPr>
          <p:cNvPr id="8" name="Rectangle 7"/>
          <p:cNvSpPr/>
          <p:nvPr userDrawn="1"/>
        </p:nvSpPr>
        <p:spPr>
          <a:xfrm rot="10800000">
            <a:off x="0" y="14990"/>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Picture Placeholder 6"/>
          <p:cNvSpPr>
            <a:spLocks noGrp="1"/>
          </p:cNvSpPr>
          <p:nvPr>
            <p:ph type="pic" sz="quarter" idx="10" hasCustomPrompt="1"/>
          </p:nvPr>
        </p:nvSpPr>
        <p:spPr>
          <a:xfrm>
            <a:off x="0" y="2098626"/>
            <a:ext cx="12192000" cy="2564065"/>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Background Picture or graphic</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4946528"/>
            <a:ext cx="2170176" cy="1627632"/>
          </a:xfrm>
          <a:prstGeom prst="rect">
            <a:avLst/>
          </a:prstGeom>
        </p:spPr>
      </p:pic>
      <p:sp>
        <p:nvSpPr>
          <p:cNvPr id="13" name="Text Placeholder 12"/>
          <p:cNvSpPr>
            <a:spLocks noGrp="1"/>
          </p:cNvSpPr>
          <p:nvPr>
            <p:ph type="body" sz="quarter" idx="11" hasCustomPrompt="1"/>
          </p:nvPr>
        </p:nvSpPr>
        <p:spPr>
          <a:xfrm>
            <a:off x="-1" y="0"/>
            <a:ext cx="12192000" cy="1198198"/>
          </a:xfrm>
          <a:solidFill>
            <a:schemeClr val="tx2"/>
          </a:solidFill>
        </p:spPr>
        <p:txBody>
          <a:bodyPr anchor="b">
            <a:normAutofit/>
          </a:bodyPr>
          <a:lstStyle>
            <a:lvl1pPr marL="0" indent="0" algn="ctr">
              <a:buFont typeface="Arial" charset="0"/>
              <a:buNone/>
              <a:defRPr sz="40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 y="1198201"/>
            <a:ext cx="12191997" cy="900425"/>
          </a:xfrm>
          <a:solidFill>
            <a:schemeClr val="tx2"/>
          </a:solidFill>
        </p:spPr>
        <p:txBody>
          <a:bodyPr anchor="t">
            <a:normAutofit/>
          </a:bodyPr>
          <a:lstStyle>
            <a:lvl1pPr marL="0" indent="0" algn="ctr">
              <a:buFont typeface="Arial" charset="0"/>
              <a:buNone/>
              <a:defRPr sz="24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cxnSp>
        <p:nvCxnSpPr>
          <p:cNvPr id="15" name="Straight Connector 14"/>
          <p:cNvCxnSpPr/>
          <p:nvPr userDrawn="1"/>
        </p:nvCxnSpPr>
        <p:spPr>
          <a:xfrm>
            <a:off x="2" y="2100201"/>
            <a:ext cx="12191999"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ADE_section_intro_largetyp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031"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799" y="6557378"/>
            <a:ext cx="2743200" cy="300625"/>
          </a:xfrm>
        </p:spPr>
        <p:txBody>
          <a:bodyPr/>
          <a:lstStyle/>
          <a:p>
            <a:fld id="{B99D1559-7006-4200-AC79-016E45FDA498}" type="slidenum">
              <a:rPr lang="en-US" smtClean="0"/>
              <a:t>‹#›</a:t>
            </a:fld>
            <a:endParaRPr lang="en-US"/>
          </a:p>
        </p:txBody>
      </p:sp>
      <p:sp>
        <p:nvSpPr>
          <p:cNvPr id="16" name="Text Placeholder 2"/>
          <p:cNvSpPr>
            <a:spLocks noGrp="1"/>
          </p:cNvSpPr>
          <p:nvPr>
            <p:ph type="body" sz="quarter" idx="13"/>
          </p:nvPr>
        </p:nvSpPr>
        <p:spPr>
          <a:xfrm>
            <a:off x="2706018" y="313802"/>
            <a:ext cx="7835900" cy="1287712"/>
          </a:xfrm>
        </p:spPr>
        <p:txBody>
          <a:bodyPr anchor="ctr">
            <a:normAutofit/>
          </a:bodyPr>
          <a:lstStyle>
            <a:lvl1pPr marL="0" indent="0">
              <a:buNone/>
              <a:defRPr sz="4000">
                <a:solidFill>
                  <a:schemeClr val="tx2"/>
                </a:solidFill>
                <a:latin typeface="+mj-lt"/>
              </a:defRPr>
            </a:lvl1pPr>
          </a:lstStyle>
          <a:p>
            <a:pPr lvl="0"/>
            <a:r>
              <a:rPr lang="en-US"/>
              <a:t>Click to edit Master text styles</a:t>
            </a:r>
          </a:p>
        </p:txBody>
      </p:sp>
      <p:sp>
        <p:nvSpPr>
          <p:cNvPr id="17" name="Text Placeholder 3"/>
          <p:cNvSpPr>
            <a:spLocks noGrp="1"/>
          </p:cNvSpPr>
          <p:nvPr>
            <p:ph type="body" sz="quarter" idx="14"/>
          </p:nvPr>
        </p:nvSpPr>
        <p:spPr>
          <a:xfrm>
            <a:off x="2706018" y="1617924"/>
            <a:ext cx="7835900" cy="2264528"/>
          </a:xfrm>
        </p:spPr>
        <p:txBody>
          <a:bodyPr>
            <a:noAutofit/>
          </a:bodyPr>
          <a:lstStyle>
            <a:lvl1pPr marL="0" indent="0">
              <a:buNone/>
              <a:defRPr>
                <a:solidFill>
                  <a:schemeClr val="tx1">
                    <a:lumMod val="65000"/>
                    <a:lumOff val="35000"/>
                  </a:schemeClr>
                </a:solidFill>
                <a:latin typeface="+mj-lt"/>
              </a:defRPr>
            </a:lvl1pPr>
          </a:lstStyle>
          <a:p>
            <a:pPr lvl="0"/>
            <a:r>
              <a:rPr lang="en-US" sz="2800"/>
              <a:t>Click to edit Master text styles</a:t>
            </a:r>
          </a:p>
          <a:p>
            <a:pPr lvl="1"/>
            <a:r>
              <a:rPr lang="en-US" sz="2800"/>
              <a:t>Second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D1559-7006-4200-AC79-016E45FDA498}" type="slidenum">
              <a:rPr lang="en-US" smtClean="0"/>
              <a:t>‹#›</a:t>
            </a:fld>
            <a:endParaRPr lang="en-US"/>
          </a:p>
        </p:txBody>
      </p:sp>
    </p:spTree>
    <p:extLst>
      <p:ext uri="{BB962C8B-B14F-4D97-AF65-F5344CB8AC3E}">
        <p14:creationId xmlns:p14="http://schemas.microsoft.com/office/powerpoint/2010/main" val="2309482258"/>
      </p:ext>
    </p:extLst>
  </p:cSld>
  <p:clrMap bg1="lt1" tx1="dk1" bg2="lt2" tx2="dk2" accent1="accent1" accent2="accent2" accent3="accent3" accent4="accent4" accent5="accent5" accent6="accent6" hlink="hlink" folHlink="folHlink"/>
  <p:sldLayoutIdLst>
    <p:sldLayoutId id="2147483677" r:id="rId1"/>
    <p:sldLayoutId id="2147483676" r:id="rId2"/>
    <p:sldLayoutId id="2147483678" r:id="rId3"/>
    <p:sldLayoutId id="2147483681" r:id="rId4"/>
    <p:sldLayoutId id="2147483688" r:id="rId5"/>
    <p:sldLayoutId id="2147483683" r:id="rId6"/>
    <p:sldLayoutId id="2147483684" r:id="rId7"/>
    <p:sldLayoutId id="2147483685" r:id="rId8"/>
    <p:sldLayoutId id="2147483689" r:id="rId9"/>
    <p:sldLayoutId id="2147483680" r:id="rId10"/>
    <p:sldLayoutId id="2147483682" r:id="rId11"/>
    <p:sldLayoutId id="2147483679" r:id="rId12"/>
    <p:sldLayoutId id="2147483691" r:id="rId13"/>
    <p:sldLayoutId id="2147483690" r:id="rId14"/>
    <p:sldLayoutId id="2147483687" r:id="rId15"/>
    <p:sldLayoutId id="2147483665" r:id="rId16"/>
    <p:sldLayoutId id="2147483672" r:id="rId17"/>
    <p:sldLayoutId id="2147483692" r:id="rId18"/>
    <p:sldLayoutId id="2147483694" r:id="rId19"/>
    <p:sldLayoutId id="2147483701" r:id="rId20"/>
  </p:sldLayoutIdLst>
  <p:hf hdr="0" ftr="0" dt="0"/>
  <p:txStyles>
    <p:titleStyle>
      <a:lvl1pPr algn="l"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9117345"/>
      </p:ext>
    </p:extLst>
  </p:cSld>
  <p:clrMap bg1="lt1" tx1="dk1" bg2="lt2" tx2="dk2" accent1="accent1" accent2="accent2" accent3="accent3" accent4="accent4" accent5="accent5" accent6="accent6" hlink="hlink" folHlink="folHlink"/>
  <p:sldLayoutIdLst>
    <p:sldLayoutId id="2147483699" r:id="rId1"/>
    <p:sldLayoutId id="214748370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D1559-7006-4200-AC79-016E45FDA498}" type="slidenum">
              <a:rPr lang="en-US" smtClean="0"/>
              <a:t>‹#›</a:t>
            </a:fld>
            <a:endParaRPr lang="en-US"/>
          </a:p>
        </p:txBody>
      </p:sp>
    </p:spTree>
    <p:extLst>
      <p:ext uri="{BB962C8B-B14F-4D97-AF65-F5344CB8AC3E}">
        <p14:creationId xmlns:p14="http://schemas.microsoft.com/office/powerpoint/2010/main" val="83321665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4.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4.xml"/><Relationship Id="rId5" Type="http://schemas.openxmlformats.org/officeDocument/2006/relationships/image" Target="../media/image22.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4.xml"/><Relationship Id="rId5" Type="http://schemas.openxmlformats.org/officeDocument/2006/relationships/image" Target="../media/image25.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4.xml"/><Relationship Id="rId5" Type="http://schemas.openxmlformats.org/officeDocument/2006/relationships/image" Target="../media/image26.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4.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4.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hyperlink" Target="https://www.nature.com/articles/s41467-019-13751-9" TargetMode="External"/><Relationship Id="rId3" Type="http://schemas.openxmlformats.org/officeDocument/2006/relationships/hyperlink" Target="https://www.ncbi.nlm.nih.gov/pmc/articles/PMC7033720/" TargetMode="External"/><Relationship Id="rId7" Type="http://schemas.openxmlformats.org/officeDocument/2006/relationships/hyperlink" Target="https://www.ncbi.nlm.nih.gov/pmc/articles/PMC7170362/" TargetMode="External"/><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hyperlink" Target="https://academic.oup.com/cid/article/doi/10.1093/cid/ciaa203/5780800" TargetMode="External"/><Relationship Id="rId5" Type="http://schemas.openxmlformats.org/officeDocument/2006/relationships/hyperlink" Target="https://www.nature.com/articles/s41586-020-2012-7" TargetMode="External"/><Relationship Id="rId10" Type="http://schemas.openxmlformats.org/officeDocument/2006/relationships/hyperlink" Target="https://pubmed.ncbi.nlm.nih.gov/30389465/" TargetMode="External"/><Relationship Id="rId4" Type="http://schemas.openxmlformats.org/officeDocument/2006/relationships/hyperlink" Target="https://www.nature.com/articles/s41586-020-2008-3?fbclid=IwAR1VfqWqfRxS1Fi7Mh8yK4X03bcT8VUnnaymxMGlXYdwzWLPv4XhCIuYmFY" TargetMode="External"/><Relationship Id="rId9" Type="http://schemas.openxmlformats.org/officeDocument/2006/relationships/hyperlink" Target="https://msystems.asm.org/content/3/5/e00199-18.abstract"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jpeg"/><Relationship Id="rId4" Type="http://schemas.openxmlformats.org/officeDocument/2006/relationships/image" Target="../media/image32.jpeg"/><Relationship Id="rId9" Type="http://schemas.openxmlformats.org/officeDocument/2006/relationships/image" Target="../media/image3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34.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4.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CA714867-3B3F-47F2-BDCA-5E324A9C5628}"/>
              </a:ext>
            </a:extLst>
          </p:cNvPr>
          <p:cNvPicPr>
            <a:picLocks noChangeAspect="1" noChangeArrowheads="1"/>
          </p:cNvPicPr>
          <p:nvPr/>
        </p:nvPicPr>
        <p:blipFill rotWithShape="1">
          <a:blip r:embed="rId3">
            <a:alphaModFix amt="15000"/>
            <a:extLst>
              <a:ext uri="{BEBA8EAE-BF5A-486C-A8C5-ECC9F3942E4B}">
                <a14:imgProps xmlns:a14="http://schemas.microsoft.com/office/drawing/2010/main">
                  <a14:imgLayer r:embed="rId4">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4131962" y="1443474"/>
            <a:ext cx="3928076" cy="39710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4707" y="191233"/>
            <a:ext cx="1323975" cy="1323975"/>
          </a:xfrm>
          <a:prstGeom prst="rect">
            <a:avLst/>
          </a:prstGeom>
        </p:spPr>
      </p:pic>
      <p:sp>
        <p:nvSpPr>
          <p:cNvPr id="8" name="Rectangle 7">
            <a:extLst>
              <a:ext uri="{FF2B5EF4-FFF2-40B4-BE49-F238E27FC236}">
                <a16:creationId xmlns:a16="http://schemas.microsoft.com/office/drawing/2014/main" id="{549CE361-0EE6-4BE5-BD43-AE0F332C5167}"/>
              </a:ext>
            </a:extLst>
          </p:cNvPr>
          <p:cNvSpPr/>
          <p:nvPr/>
        </p:nvSpPr>
        <p:spPr>
          <a:xfrm>
            <a:off x="8771560" y="2743200"/>
            <a:ext cx="1896443"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a:solidFill>
                <a:srgbClr val="FFFFFF"/>
              </a:solidFill>
            </a:endParaRPr>
          </a:p>
        </p:txBody>
      </p:sp>
      <p:pic>
        <p:nvPicPr>
          <p:cNvPr id="9" name="Picture 8">
            <a:extLst>
              <a:ext uri="{FF2B5EF4-FFF2-40B4-BE49-F238E27FC236}">
                <a16:creationId xmlns:a16="http://schemas.microsoft.com/office/drawing/2014/main" id="{94A69994-9A45-481B-8179-F333C0A4D59A}"/>
              </a:ext>
            </a:extLst>
          </p:cNvPr>
          <p:cNvPicPr>
            <a:picLocks noChangeAspect="1"/>
          </p:cNvPicPr>
          <p:nvPr/>
        </p:nvPicPr>
        <p:blipFill>
          <a:blip r:embed="rId6">
            <a:alphaModFix/>
          </a:blip>
          <a:stretch>
            <a:fillRect/>
          </a:stretch>
        </p:blipFill>
        <p:spPr>
          <a:xfrm>
            <a:off x="10095244" y="221251"/>
            <a:ext cx="1841920" cy="1263938"/>
          </a:xfrm>
          <a:prstGeom prst="rect">
            <a:avLst/>
          </a:prstGeom>
          <a:noFill/>
        </p:spPr>
      </p:pic>
      <p:sp>
        <p:nvSpPr>
          <p:cNvPr id="14" name="TextBox 13">
            <a:extLst>
              <a:ext uri="{FF2B5EF4-FFF2-40B4-BE49-F238E27FC236}">
                <a16:creationId xmlns:a16="http://schemas.microsoft.com/office/drawing/2014/main" id="{BFCF912E-91BC-4173-A8CC-EAEA122D7180}"/>
              </a:ext>
            </a:extLst>
          </p:cNvPr>
          <p:cNvSpPr txBox="1"/>
          <p:nvPr/>
        </p:nvSpPr>
        <p:spPr>
          <a:xfrm>
            <a:off x="1799258" y="2165557"/>
            <a:ext cx="8295986" cy="1938992"/>
          </a:xfrm>
          <a:prstGeom prst="rect">
            <a:avLst/>
          </a:prstGeom>
          <a:noFill/>
        </p:spPr>
        <p:txBody>
          <a:bodyPr wrap="square">
            <a:spAutoFit/>
          </a:bodyPr>
          <a:lstStyle/>
          <a:p>
            <a:pPr algn="ctr"/>
            <a:r>
              <a:rPr lang="en-US" sz="4000" dirty="0">
                <a:solidFill>
                  <a:schemeClr val="tx2"/>
                </a:solidFill>
              </a:rPr>
              <a:t>Analysis of bronchoalveolar lavage fluid metatranscriptomes among patients with COVID-19</a:t>
            </a:r>
          </a:p>
        </p:txBody>
      </p:sp>
      <p:sp>
        <p:nvSpPr>
          <p:cNvPr id="12" name="Text Placeholder 2">
            <a:extLst>
              <a:ext uri="{FF2B5EF4-FFF2-40B4-BE49-F238E27FC236}">
                <a16:creationId xmlns:a16="http://schemas.microsoft.com/office/drawing/2014/main" id="{640EF5B4-EB8C-4BA1-8120-9D88D8E349B9}"/>
              </a:ext>
            </a:extLst>
          </p:cNvPr>
          <p:cNvSpPr txBox="1">
            <a:spLocks/>
          </p:cNvSpPr>
          <p:nvPr/>
        </p:nvSpPr>
        <p:spPr>
          <a:xfrm>
            <a:off x="3271837" y="4598558"/>
            <a:ext cx="5648326" cy="18153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Michael D Jochum, PhD.</a:t>
            </a:r>
          </a:p>
          <a:p>
            <a:pPr marL="0" indent="0" algn="ctr">
              <a:buNone/>
            </a:pPr>
            <a:r>
              <a:rPr lang="en-US" sz="1800" dirty="0">
                <a:latin typeface="Calibri" panose="020F0502020204030204" pitchFamily="34" charset="0"/>
                <a:ea typeface="Calibri" panose="020F0502020204030204" pitchFamily="34" charset="0"/>
              </a:rPr>
              <a:t>Department of Obstetrics and Gynecology, Division of Maternal-Fetal Medicine, Baylor College of Medicine and Texas Children's Hospital, Houston, TX, USA. </a:t>
            </a:r>
            <a:endParaRPr lang="en-US" dirty="0"/>
          </a:p>
        </p:txBody>
      </p:sp>
      <p:pic>
        <p:nvPicPr>
          <p:cNvPr id="10" name="Picture 2">
            <a:extLst>
              <a:ext uri="{FF2B5EF4-FFF2-40B4-BE49-F238E27FC236}">
                <a16:creationId xmlns:a16="http://schemas.microsoft.com/office/drawing/2014/main" id="{BB81C79E-325E-465E-9A72-C946ABE105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6881" y="34892"/>
            <a:ext cx="4140740" cy="1636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27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A4E9D5A-A654-46CB-BDC7-237FE063805A}"/>
              </a:ext>
            </a:extLst>
          </p:cNvPr>
          <p:cNvPicPr>
            <a:picLocks noChangeAspect="1"/>
          </p:cNvPicPr>
          <p:nvPr/>
        </p:nvPicPr>
        <p:blipFill rotWithShape="1">
          <a:blip r:embed="rId3">
            <a:alphaModFix/>
          </a:blip>
          <a:srcRect t="2917" r="59978"/>
          <a:stretch/>
        </p:blipFill>
        <p:spPr>
          <a:xfrm>
            <a:off x="2161447" y="970061"/>
            <a:ext cx="5100357" cy="5840797"/>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69864" y="3255394"/>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30" name="TextBox 29">
            <a:extLst>
              <a:ext uri="{FF2B5EF4-FFF2-40B4-BE49-F238E27FC236}">
                <a16:creationId xmlns:a16="http://schemas.microsoft.com/office/drawing/2014/main" id="{5F3D58D1-CFEC-470E-993E-5522E57BF4BB}"/>
              </a:ext>
            </a:extLst>
          </p:cNvPr>
          <p:cNvSpPr txBox="1"/>
          <p:nvPr/>
        </p:nvSpPr>
        <p:spPr>
          <a:xfrm>
            <a:off x="3781927" y="546633"/>
            <a:ext cx="1093569"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Deceased</a:t>
            </a:r>
          </a:p>
        </p:txBody>
      </p:sp>
      <p:sp>
        <p:nvSpPr>
          <p:cNvPr id="31" name="TextBox 30">
            <a:extLst>
              <a:ext uri="{FF2B5EF4-FFF2-40B4-BE49-F238E27FC236}">
                <a16:creationId xmlns:a16="http://schemas.microsoft.com/office/drawing/2014/main" id="{EECB396C-875B-4811-B54C-A528E01EC2E8}"/>
              </a:ext>
            </a:extLst>
          </p:cNvPr>
          <p:cNvSpPr txBox="1"/>
          <p:nvPr/>
        </p:nvSpPr>
        <p:spPr>
          <a:xfrm>
            <a:off x="4915110" y="546633"/>
            <a:ext cx="1417324" cy="369332"/>
          </a:xfrm>
          <a:prstGeom prst="rect">
            <a:avLst/>
          </a:prstGeom>
          <a:solidFill>
            <a:srgbClr val="FFC125"/>
          </a:solidFill>
        </p:spPr>
        <p:txBody>
          <a:bodyPr wrap="square" rtlCol="0">
            <a:spAutoFit/>
          </a:bodyPr>
          <a:lstStyle/>
          <a:p>
            <a:pPr algn="ctr"/>
            <a:r>
              <a:rPr lang="en-US" dirty="0"/>
              <a:t>Survived</a:t>
            </a:r>
          </a:p>
        </p:txBody>
      </p:sp>
      <p:sp>
        <p:nvSpPr>
          <p:cNvPr id="9" name="Rectangle 8">
            <a:extLst>
              <a:ext uri="{FF2B5EF4-FFF2-40B4-BE49-F238E27FC236}">
                <a16:creationId xmlns:a16="http://schemas.microsoft.com/office/drawing/2014/main" id="{CFF00D03-0888-425E-BED3-4BD09C6C3F58}"/>
              </a:ext>
            </a:extLst>
          </p:cNvPr>
          <p:cNvSpPr/>
          <p:nvPr/>
        </p:nvSpPr>
        <p:spPr>
          <a:xfrm>
            <a:off x="182656" y="2025377"/>
            <a:ext cx="11826688" cy="4711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3443AA34-FB7E-4B1C-A8D1-6A5A67112A20}"/>
              </a:ext>
            </a:extLst>
          </p:cNvPr>
          <p:cNvGraphicFramePr>
            <a:graphicFrameLocks noGrp="1"/>
          </p:cNvGraphicFramePr>
          <p:nvPr>
            <p:extLst>
              <p:ext uri="{D42A27DB-BD31-4B8C-83A1-F6EECF244321}">
                <p14:modId xmlns:p14="http://schemas.microsoft.com/office/powerpoint/2010/main" val="584196324"/>
              </p:ext>
            </p:extLst>
          </p:nvPr>
        </p:nvGraphicFramePr>
        <p:xfrm>
          <a:off x="6307397" y="2732793"/>
          <a:ext cx="4267200" cy="1143000"/>
        </p:xfrm>
        <a:graphic>
          <a:graphicData uri="http://schemas.openxmlformats.org/drawingml/2006/table">
            <a:tbl>
              <a:tblPr/>
              <a:tblGrid>
                <a:gridCol w="1219200">
                  <a:extLst>
                    <a:ext uri="{9D8B030D-6E8A-4147-A177-3AD203B41FA5}">
                      <a16:colId xmlns:a16="http://schemas.microsoft.com/office/drawing/2014/main" val="1776127433"/>
                    </a:ext>
                  </a:extLst>
                </a:gridCol>
                <a:gridCol w="609600">
                  <a:extLst>
                    <a:ext uri="{9D8B030D-6E8A-4147-A177-3AD203B41FA5}">
                      <a16:colId xmlns:a16="http://schemas.microsoft.com/office/drawing/2014/main" val="3510579710"/>
                    </a:ext>
                  </a:extLst>
                </a:gridCol>
                <a:gridCol w="609600">
                  <a:extLst>
                    <a:ext uri="{9D8B030D-6E8A-4147-A177-3AD203B41FA5}">
                      <a16:colId xmlns:a16="http://schemas.microsoft.com/office/drawing/2014/main" val="1807795298"/>
                    </a:ext>
                  </a:extLst>
                </a:gridCol>
                <a:gridCol w="609600">
                  <a:extLst>
                    <a:ext uri="{9D8B030D-6E8A-4147-A177-3AD203B41FA5}">
                      <a16:colId xmlns:a16="http://schemas.microsoft.com/office/drawing/2014/main" val="2970193324"/>
                    </a:ext>
                  </a:extLst>
                </a:gridCol>
                <a:gridCol w="609600">
                  <a:extLst>
                    <a:ext uri="{9D8B030D-6E8A-4147-A177-3AD203B41FA5}">
                      <a16:colId xmlns:a16="http://schemas.microsoft.com/office/drawing/2014/main" val="848809927"/>
                    </a:ext>
                  </a:extLst>
                </a:gridCol>
                <a:gridCol w="609600">
                  <a:extLst>
                    <a:ext uri="{9D8B030D-6E8A-4147-A177-3AD203B41FA5}">
                      <a16:colId xmlns:a16="http://schemas.microsoft.com/office/drawing/2014/main" val="3996998041"/>
                    </a:ext>
                  </a:extLst>
                </a:gridCol>
              </a:tblGrid>
              <a:tr h="190500">
                <a:tc gridSpan="6">
                  <a:txBody>
                    <a:bodyPr/>
                    <a:lstStyle/>
                    <a:p>
                      <a:pPr algn="ctr" fontAlgn="b"/>
                      <a:r>
                        <a:rPr lang="en-US" sz="1100" b="0" i="0" u="none" strike="noStrike" dirty="0">
                          <a:solidFill>
                            <a:srgbClr val="000000"/>
                          </a:solidFill>
                          <a:effectLst/>
                          <a:latin typeface="Calibri" panose="020F0502020204030204" pitchFamily="34" charset="0"/>
                        </a:rPr>
                        <a:t>  Tukey multiple comparisons of means</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789553579"/>
                  </a:ext>
                </a:extLst>
              </a:tr>
              <a:tr h="190500">
                <a:tc gridSpan="6">
                  <a:txBody>
                    <a:bodyPr/>
                    <a:lstStyle/>
                    <a:p>
                      <a:pPr algn="ctr" fontAlgn="b"/>
                      <a:r>
                        <a:rPr lang="en-US" sz="1100" b="0" i="0" u="none" strike="noStrike" dirty="0">
                          <a:solidFill>
                            <a:srgbClr val="000000"/>
                          </a:solidFill>
                          <a:effectLst/>
                          <a:latin typeface="Calibri" panose="020F0502020204030204" pitchFamily="34" charset="0"/>
                        </a:rPr>
                        <a:t>    95% family-wise confidence level</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4245921802"/>
                  </a:ext>
                </a:extLst>
              </a:tr>
              <a:tr h="190500">
                <a:tc>
                  <a:txBody>
                    <a:bodyPr/>
                    <a:lstStyle/>
                    <a:p>
                      <a:pPr algn="ctr" fontAlgn="b"/>
                      <a:r>
                        <a:rPr lang="en-US" sz="1100" b="0" i="0" u="none" strike="noStrike" dirty="0">
                          <a:solidFill>
                            <a:srgbClr val="000000"/>
                          </a:solidFill>
                          <a:effectLst/>
                          <a:latin typeface="Calibri" panose="020F0502020204030204" pitchFamily="34" charset="0"/>
                        </a:rPr>
                        <a:t>comparison</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diff</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lwr</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upr</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p adj</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1563004"/>
                  </a:ext>
                </a:extLst>
              </a:tr>
              <a:tr h="190500">
                <a:tc>
                  <a:txBody>
                    <a:bodyPr/>
                    <a:lstStyle/>
                    <a:p>
                      <a:pPr algn="ctr" fontAlgn="b"/>
                      <a:r>
                        <a:rPr lang="en-US" sz="1100" b="0" i="0" u="none" strike="noStrike" dirty="0">
                          <a:solidFill>
                            <a:srgbClr val="000000"/>
                          </a:solidFill>
                          <a:effectLst/>
                          <a:latin typeface="Calibri" panose="020F0502020204030204" pitchFamily="34" charset="0"/>
                        </a:rPr>
                        <a:t>NA-Deceased</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0.242857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-0.28023</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0.765949</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0.49393</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94601706"/>
                  </a:ext>
                </a:extLst>
              </a:tr>
              <a:tr h="190500">
                <a:tc>
                  <a:txBody>
                    <a:bodyPr/>
                    <a:lstStyle/>
                    <a:p>
                      <a:pPr algn="ctr" fontAlgn="b"/>
                      <a:r>
                        <a:rPr lang="en-US" sz="1100" b="0" i="0" u="none" strike="noStrike" dirty="0">
                          <a:solidFill>
                            <a:srgbClr val="000000"/>
                          </a:solidFill>
                          <a:effectLst/>
                          <a:latin typeface="Calibri" panose="020F0502020204030204" pitchFamily="34" charset="0"/>
                        </a:rPr>
                        <a:t>Survived-Deceased</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0.7</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0.266662</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1.133338</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0.001164</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2665092263"/>
                  </a:ext>
                </a:extLst>
              </a:tr>
              <a:tr h="190500">
                <a:tc>
                  <a:txBody>
                    <a:bodyPr/>
                    <a:lstStyle/>
                    <a:p>
                      <a:pPr algn="ctr" fontAlgn="b"/>
                      <a:r>
                        <a:rPr lang="en-US" sz="1100" b="0" i="0" u="none" strike="noStrike" dirty="0">
                          <a:solidFill>
                            <a:srgbClr val="000000"/>
                          </a:solidFill>
                          <a:effectLst/>
                          <a:latin typeface="Calibri" panose="020F0502020204030204" pitchFamily="34" charset="0"/>
                        </a:rPr>
                        <a:t>Survived-NA</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0.457143</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-0.02873</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0.943012</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0.068285</a:t>
                      </a: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568751019"/>
                  </a:ext>
                </a:extLst>
              </a:tr>
            </a:tbl>
          </a:graphicData>
        </a:graphic>
      </p:graphicFrame>
      <p:graphicFrame>
        <p:nvGraphicFramePr>
          <p:cNvPr id="32" name="Table 31">
            <a:extLst>
              <a:ext uri="{FF2B5EF4-FFF2-40B4-BE49-F238E27FC236}">
                <a16:creationId xmlns:a16="http://schemas.microsoft.com/office/drawing/2014/main" id="{FE50CCD0-7BB2-4AFB-A5FF-993C211214DC}"/>
              </a:ext>
            </a:extLst>
          </p:cNvPr>
          <p:cNvGraphicFramePr>
            <a:graphicFrameLocks noGrp="1"/>
          </p:cNvGraphicFramePr>
          <p:nvPr>
            <p:extLst>
              <p:ext uri="{D42A27DB-BD31-4B8C-83A1-F6EECF244321}">
                <p14:modId xmlns:p14="http://schemas.microsoft.com/office/powerpoint/2010/main" val="3006587936"/>
              </p:ext>
            </p:extLst>
          </p:nvPr>
        </p:nvGraphicFramePr>
        <p:xfrm>
          <a:off x="815328" y="2723448"/>
          <a:ext cx="4876800" cy="1333500"/>
        </p:xfrm>
        <a:graphic>
          <a:graphicData uri="http://schemas.openxmlformats.org/drawingml/2006/table">
            <a:tbl>
              <a:tblPr/>
              <a:tblGrid>
                <a:gridCol w="1219200">
                  <a:extLst>
                    <a:ext uri="{9D8B030D-6E8A-4147-A177-3AD203B41FA5}">
                      <a16:colId xmlns:a16="http://schemas.microsoft.com/office/drawing/2014/main" val="904821256"/>
                    </a:ext>
                  </a:extLst>
                </a:gridCol>
                <a:gridCol w="609600">
                  <a:extLst>
                    <a:ext uri="{9D8B030D-6E8A-4147-A177-3AD203B41FA5}">
                      <a16:colId xmlns:a16="http://schemas.microsoft.com/office/drawing/2014/main" val="1537492849"/>
                    </a:ext>
                  </a:extLst>
                </a:gridCol>
                <a:gridCol w="609600">
                  <a:extLst>
                    <a:ext uri="{9D8B030D-6E8A-4147-A177-3AD203B41FA5}">
                      <a16:colId xmlns:a16="http://schemas.microsoft.com/office/drawing/2014/main" val="3277479206"/>
                    </a:ext>
                  </a:extLst>
                </a:gridCol>
                <a:gridCol w="609600">
                  <a:extLst>
                    <a:ext uri="{9D8B030D-6E8A-4147-A177-3AD203B41FA5}">
                      <a16:colId xmlns:a16="http://schemas.microsoft.com/office/drawing/2014/main" val="3175486984"/>
                    </a:ext>
                  </a:extLst>
                </a:gridCol>
                <a:gridCol w="609600">
                  <a:extLst>
                    <a:ext uri="{9D8B030D-6E8A-4147-A177-3AD203B41FA5}">
                      <a16:colId xmlns:a16="http://schemas.microsoft.com/office/drawing/2014/main" val="2130601127"/>
                    </a:ext>
                  </a:extLst>
                </a:gridCol>
                <a:gridCol w="609600">
                  <a:extLst>
                    <a:ext uri="{9D8B030D-6E8A-4147-A177-3AD203B41FA5}">
                      <a16:colId xmlns:a16="http://schemas.microsoft.com/office/drawing/2014/main" val="211686462"/>
                    </a:ext>
                  </a:extLst>
                </a:gridCol>
                <a:gridCol w="609600">
                  <a:extLst>
                    <a:ext uri="{9D8B030D-6E8A-4147-A177-3AD203B41FA5}">
                      <a16:colId xmlns:a16="http://schemas.microsoft.com/office/drawing/2014/main" val="3246537807"/>
                    </a:ext>
                  </a:extLst>
                </a:gridCol>
              </a:tblGrid>
              <a:tr h="190500">
                <a:tc gridSpan="7">
                  <a:txBody>
                    <a:bodyPr/>
                    <a:lstStyle/>
                    <a:p>
                      <a:pPr algn="ctr" fontAlgn="b"/>
                      <a:r>
                        <a:rPr lang="en-US" sz="1100" b="0" i="0" u="none" strike="noStrike" dirty="0">
                          <a:solidFill>
                            <a:srgbClr val="000000"/>
                          </a:solidFill>
                          <a:effectLst/>
                          <a:latin typeface="Calibri" panose="020F0502020204030204" pitchFamily="34" charset="0"/>
                        </a:rPr>
                        <a:t>Analysis of Variance (ANOVA) Table of </a:t>
                      </a:r>
                      <a:r>
                        <a:rPr lang="en-US" sz="1100" b="0" i="0" u="none" strike="noStrike" dirty="0" err="1">
                          <a:solidFill>
                            <a:srgbClr val="000000"/>
                          </a:solidFill>
                          <a:effectLst/>
                          <a:latin typeface="Calibri" panose="020F0502020204030204" pitchFamily="34" charset="0"/>
                        </a:rPr>
                        <a:t>dmm</a:t>
                      </a:r>
                      <a:r>
                        <a:rPr lang="en-US" sz="1100" b="0" i="0" u="none" strike="noStrike" dirty="0">
                          <a:solidFill>
                            <a:srgbClr val="000000"/>
                          </a:solidFill>
                          <a:effectLst/>
                          <a:latin typeface="Calibri" panose="020F0502020204030204" pitchFamily="34" charset="0"/>
                        </a:rPr>
                        <a:t> cluster and Disease Outcome</a:t>
                      </a:r>
                    </a:p>
                  </a:txBody>
                  <a:tcPr marL="9525" marR="9525" marT="9525" marB="0" anchor="b">
                    <a:lnL>
                      <a:noFill/>
                    </a:lnL>
                    <a:lnR>
                      <a:noFill/>
                    </a:lnR>
                    <a:lnT>
                      <a:noFill/>
                    </a:lnT>
                    <a:lnB>
                      <a:noFill/>
                    </a:lnB>
                  </a:tcPr>
                </a:tc>
                <a:tc hMerge="1">
                  <a:txBody>
                    <a:bodyPr/>
                    <a:lstStyle/>
                    <a:p>
                      <a:endParaRPr lang="en-US"/>
                    </a:p>
                  </a:txBody>
                  <a:tcPr>
                    <a:lnL w="12700" cmpd="sng">
                      <a:noFill/>
                      <a:prstDash val="solid"/>
                    </a:lnL>
                  </a:tcPr>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453171078"/>
                  </a:ext>
                </a:extLst>
              </a:tr>
              <a:tr h="190500">
                <a:tc gridSpan="2">
                  <a:txBody>
                    <a:bodyPr/>
                    <a:lstStyle/>
                    <a:p>
                      <a:pPr algn="ctr" fontAlgn="b"/>
                      <a:r>
                        <a:rPr lang="en-US" sz="1100" b="0" i="0" u="none" strike="noStrike" dirty="0">
                          <a:solidFill>
                            <a:srgbClr val="000000"/>
                          </a:solidFill>
                          <a:effectLst/>
                          <a:latin typeface="Calibri" panose="020F0502020204030204" pitchFamily="34" charset="0"/>
                        </a:rPr>
                        <a:t>Response: </a:t>
                      </a:r>
                      <a:r>
                        <a:rPr lang="en-US" sz="1100" b="0" i="0" u="none" strike="noStrike" dirty="0" err="1">
                          <a:solidFill>
                            <a:srgbClr val="000000"/>
                          </a:solidFill>
                          <a:effectLst/>
                          <a:latin typeface="Calibri" panose="020F0502020204030204" pitchFamily="34" charset="0"/>
                        </a:rPr>
                        <a:t>dmm_cluster</a:t>
                      </a:r>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endParaRPr lang="en-US"/>
                    </a:p>
                  </a:txBody>
                  <a:tcPr>
                    <a:lnL w="12700" cmpd="sng">
                      <a:noFill/>
                      <a:prstDash val="solid"/>
                    </a:ln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452087295"/>
                  </a:ext>
                </a:extLst>
              </a:tr>
              <a:tr h="190500">
                <a:tc>
                  <a:txBody>
                    <a:bodyPr/>
                    <a:lstStyle/>
                    <a:p>
                      <a:pPr algn="ctr" fontAlgn="b"/>
                      <a:r>
                        <a:rPr lang="en-US" sz="1100" b="0" i="0" u="none" strike="noStrike" dirty="0">
                          <a:solidFill>
                            <a:srgbClr val="000000"/>
                          </a:solidFill>
                          <a:effectLst/>
                          <a:latin typeface="Calibri" panose="020F0502020204030204" pitchFamily="34" charset="0"/>
                        </a:rPr>
                        <a:t>Feature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Df</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Sum Sq.</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Mean Sq.</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F value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Pr(&gt;F)</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5239981"/>
                  </a:ext>
                </a:extLst>
              </a:tr>
              <a:tr h="190500">
                <a:tc>
                  <a:txBody>
                    <a:bodyPr/>
                    <a:lstStyle/>
                    <a:p>
                      <a:pPr algn="ctr" fontAlgn="b"/>
                      <a:r>
                        <a:rPr lang="en-US" sz="1100" b="0" i="0" u="none" strike="noStrike" dirty="0">
                          <a:solidFill>
                            <a:srgbClr val="000000"/>
                          </a:solidFill>
                          <a:effectLst/>
                          <a:latin typeface="Calibri" panose="020F0502020204030204" pitchFamily="34" charset="0"/>
                        </a:rPr>
                        <a:t>Outcome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3.1116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1.5558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8.4221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0.001307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548548083"/>
                  </a:ext>
                </a:extLst>
              </a:tr>
              <a:tr h="190500">
                <a:tc>
                  <a:txBody>
                    <a:bodyPr/>
                    <a:lstStyle/>
                    <a:p>
                      <a:pPr algn="ctr" fontAlgn="b"/>
                      <a:r>
                        <a:rPr lang="en-US" sz="1100" b="0" i="0" u="none" strike="noStrike" dirty="0">
                          <a:solidFill>
                            <a:srgbClr val="000000"/>
                          </a:solidFill>
                          <a:effectLst/>
                          <a:latin typeface="Calibri" panose="020F0502020204030204" pitchFamily="34" charset="0"/>
                        </a:rPr>
                        <a:t>Residuals</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29</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5.3571</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0.18473</a:t>
                      </a: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1375839"/>
                  </a:ext>
                </a:extLst>
              </a:tr>
              <a:tr h="190500">
                <a:tc>
                  <a:txBody>
                    <a:bodyPr/>
                    <a:lstStyle/>
                    <a:p>
                      <a:pPr algn="ctr" fontAlgn="b"/>
                      <a:r>
                        <a:rPr lang="en-US" sz="11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92316119"/>
                  </a:ext>
                </a:extLst>
              </a:tr>
              <a:tr h="190500">
                <a:tc gridSpan="5">
                  <a:txBody>
                    <a:bodyPr/>
                    <a:lstStyle/>
                    <a:p>
                      <a:pPr algn="ctr" fontAlgn="b"/>
                      <a:r>
                        <a:rPr lang="fr-FR" sz="1100" b="0" i="0" u="none" strike="noStrike" dirty="0" err="1">
                          <a:solidFill>
                            <a:srgbClr val="000000"/>
                          </a:solidFill>
                          <a:effectLst/>
                          <a:latin typeface="Calibri" panose="020F0502020204030204" pitchFamily="34" charset="0"/>
                        </a:rPr>
                        <a:t>Signif</a:t>
                      </a:r>
                      <a:r>
                        <a:rPr lang="fr-FR" sz="1100" b="0" i="0" u="none" strike="noStrike" dirty="0">
                          <a:solidFill>
                            <a:srgbClr val="000000"/>
                          </a:solidFill>
                          <a:effectLst/>
                          <a:latin typeface="Calibri" panose="020F0502020204030204" pitchFamily="34" charset="0"/>
                        </a:rPr>
                        <a:t>. codes:  0 ‘***’ 0.001 ‘**’ 0.01 ‘*’ 0.05 ‘.’ 0.1 ‘ ’ 1</a:t>
                      </a:r>
                    </a:p>
                  </a:txBody>
                  <a:tcPr marL="9525" marR="9525" marT="9525" marB="0" anchor="b">
                    <a:lnL>
                      <a:noFill/>
                    </a:lnL>
                    <a:lnR>
                      <a:noFill/>
                    </a:lnR>
                    <a:lnT>
                      <a:noFill/>
                    </a:lnT>
                    <a:lnB>
                      <a:noFill/>
                    </a:lnB>
                  </a:tcPr>
                </a:tc>
                <a:tc hMerge="1">
                  <a:txBody>
                    <a:bodyPr/>
                    <a:lstStyle/>
                    <a:p>
                      <a:endParaRPr lang="en-US" dirty="0"/>
                    </a:p>
                  </a:txBody>
                  <a:tcPr>
                    <a:lnL w="12700" cmpd="sng">
                      <a:noFill/>
                      <a:prstDash val="solid"/>
                    </a:lnL>
                    <a:lnT w="12700" cmpd="sng">
                      <a:noFill/>
                      <a:prstDash val="solid"/>
                    </a:lnT>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502684825"/>
                  </a:ext>
                </a:extLst>
              </a:tr>
            </a:tbl>
          </a:graphicData>
        </a:graphic>
      </p:graphicFrame>
    </p:spTree>
    <p:extLst>
      <p:ext uri="{BB962C8B-B14F-4D97-AF65-F5344CB8AC3E}">
        <p14:creationId xmlns:p14="http://schemas.microsoft.com/office/powerpoint/2010/main" val="361282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a:extLst>
              <a:ext uri="{FF2B5EF4-FFF2-40B4-BE49-F238E27FC236}">
                <a16:creationId xmlns:a16="http://schemas.microsoft.com/office/drawing/2014/main" id="{58C731D7-A8D5-4394-AA17-0223915C203D}"/>
              </a:ext>
            </a:extLst>
          </p:cNvPr>
          <p:cNvPicPr>
            <a:picLocks noChangeAspect="1"/>
          </p:cNvPicPr>
          <p:nvPr/>
        </p:nvPicPr>
        <p:blipFill rotWithShape="1">
          <a:blip r:embed="rId3">
            <a:alphaModFix/>
          </a:blip>
          <a:srcRect t="2452" r="59978"/>
          <a:stretch/>
        </p:blipFill>
        <p:spPr>
          <a:xfrm>
            <a:off x="2164547" y="941425"/>
            <a:ext cx="5094570" cy="5862075"/>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49961" y="4018343"/>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29" name="Rectangle 28">
            <a:extLst>
              <a:ext uri="{FF2B5EF4-FFF2-40B4-BE49-F238E27FC236}">
                <a16:creationId xmlns:a16="http://schemas.microsoft.com/office/drawing/2014/main" id="{7A83154B-3BDB-4B7F-9CAF-9933FA68D319}"/>
              </a:ext>
            </a:extLst>
          </p:cNvPr>
          <p:cNvSpPr/>
          <p:nvPr/>
        </p:nvSpPr>
        <p:spPr>
          <a:xfrm>
            <a:off x="2260371" y="2042221"/>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A3F656A-39DB-4D40-89C3-F157C63C9E12}"/>
              </a:ext>
            </a:extLst>
          </p:cNvPr>
          <p:cNvSpPr/>
          <p:nvPr/>
        </p:nvSpPr>
        <p:spPr>
          <a:xfrm>
            <a:off x="2691924" y="1751202"/>
            <a:ext cx="5368978" cy="27772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C2BA818-E14D-4B14-9B8C-FCD94C3789FA}"/>
              </a:ext>
            </a:extLst>
          </p:cNvPr>
          <p:cNvSpPr txBox="1"/>
          <p:nvPr/>
        </p:nvSpPr>
        <p:spPr>
          <a:xfrm>
            <a:off x="3781927" y="546633"/>
            <a:ext cx="1093569"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Deceased</a:t>
            </a:r>
          </a:p>
        </p:txBody>
      </p:sp>
      <p:sp>
        <p:nvSpPr>
          <p:cNvPr id="31" name="TextBox 30">
            <a:extLst>
              <a:ext uri="{FF2B5EF4-FFF2-40B4-BE49-F238E27FC236}">
                <a16:creationId xmlns:a16="http://schemas.microsoft.com/office/drawing/2014/main" id="{0F661D01-7432-404E-BA03-06A72458515F}"/>
              </a:ext>
            </a:extLst>
          </p:cNvPr>
          <p:cNvSpPr txBox="1"/>
          <p:nvPr/>
        </p:nvSpPr>
        <p:spPr>
          <a:xfrm>
            <a:off x="4915110" y="546633"/>
            <a:ext cx="1417324" cy="369332"/>
          </a:xfrm>
          <a:prstGeom prst="rect">
            <a:avLst/>
          </a:prstGeom>
          <a:solidFill>
            <a:srgbClr val="FFC125"/>
          </a:solidFill>
        </p:spPr>
        <p:txBody>
          <a:bodyPr wrap="square" rtlCol="0">
            <a:spAutoFit/>
          </a:bodyPr>
          <a:lstStyle/>
          <a:p>
            <a:pPr algn="ctr"/>
            <a:r>
              <a:rPr lang="en-US" dirty="0"/>
              <a:t>Survived</a:t>
            </a:r>
          </a:p>
        </p:txBody>
      </p:sp>
      <p:sp>
        <p:nvSpPr>
          <p:cNvPr id="33" name="Rectangle 32">
            <a:extLst>
              <a:ext uri="{FF2B5EF4-FFF2-40B4-BE49-F238E27FC236}">
                <a16:creationId xmlns:a16="http://schemas.microsoft.com/office/drawing/2014/main" id="{52F1C701-E7CE-481B-A9C4-0EE8DD742641}"/>
              </a:ext>
            </a:extLst>
          </p:cNvPr>
          <p:cNvSpPr/>
          <p:nvPr/>
        </p:nvSpPr>
        <p:spPr>
          <a:xfrm>
            <a:off x="2260371" y="2224628"/>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2187286-000F-4CFD-92C1-746C79E01166}"/>
              </a:ext>
            </a:extLst>
          </p:cNvPr>
          <p:cNvSpPr/>
          <p:nvPr/>
        </p:nvSpPr>
        <p:spPr>
          <a:xfrm>
            <a:off x="2259150" y="261114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D601F94-643D-4BE5-B792-1D588187AADF}"/>
              </a:ext>
            </a:extLst>
          </p:cNvPr>
          <p:cNvSpPr/>
          <p:nvPr/>
        </p:nvSpPr>
        <p:spPr>
          <a:xfrm>
            <a:off x="2259150" y="2792477"/>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BDB5763-ACA2-4ACD-99BA-C1224E334DA6}"/>
              </a:ext>
            </a:extLst>
          </p:cNvPr>
          <p:cNvSpPr/>
          <p:nvPr/>
        </p:nvSpPr>
        <p:spPr>
          <a:xfrm>
            <a:off x="2259150" y="2973810"/>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B6234C5-3443-4025-A149-9D73DA2AC109}"/>
              </a:ext>
            </a:extLst>
          </p:cNvPr>
          <p:cNvSpPr/>
          <p:nvPr/>
        </p:nvSpPr>
        <p:spPr>
          <a:xfrm>
            <a:off x="2259150" y="3155143"/>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A8DF154-B7CF-44C2-B8AC-CC463F69FBD0}"/>
              </a:ext>
            </a:extLst>
          </p:cNvPr>
          <p:cNvSpPr/>
          <p:nvPr/>
        </p:nvSpPr>
        <p:spPr>
          <a:xfrm>
            <a:off x="2259150" y="333647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738C23-4DBA-47DA-AE0D-9019FB281A1B}"/>
              </a:ext>
            </a:extLst>
          </p:cNvPr>
          <p:cNvSpPr/>
          <p:nvPr/>
        </p:nvSpPr>
        <p:spPr>
          <a:xfrm>
            <a:off x="2259150" y="3517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55AD74-4500-440C-AA89-90772EED5458}"/>
              </a:ext>
            </a:extLst>
          </p:cNvPr>
          <p:cNvSpPr/>
          <p:nvPr/>
        </p:nvSpPr>
        <p:spPr>
          <a:xfrm>
            <a:off x="2259150" y="3699142"/>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A43F425-AB06-4AB2-BEF4-EC984248A98E}"/>
              </a:ext>
            </a:extLst>
          </p:cNvPr>
          <p:cNvSpPr/>
          <p:nvPr/>
        </p:nvSpPr>
        <p:spPr>
          <a:xfrm>
            <a:off x="2259150" y="3880475"/>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9424011-81F6-48D0-B475-651719798A08}"/>
              </a:ext>
            </a:extLst>
          </p:cNvPr>
          <p:cNvSpPr/>
          <p:nvPr/>
        </p:nvSpPr>
        <p:spPr>
          <a:xfrm>
            <a:off x="2259150" y="4061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8E4FD3-16F7-47A9-A2A5-FCCC388A5932}"/>
              </a:ext>
            </a:extLst>
          </p:cNvPr>
          <p:cNvSpPr/>
          <p:nvPr/>
        </p:nvSpPr>
        <p:spPr>
          <a:xfrm>
            <a:off x="2249625" y="4271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BED9535-9252-4C7C-9409-7583C43B2DA7}"/>
              </a:ext>
            </a:extLst>
          </p:cNvPr>
          <p:cNvSpPr/>
          <p:nvPr/>
        </p:nvSpPr>
        <p:spPr>
          <a:xfrm>
            <a:off x="2249625" y="4452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B3A55A2-0E7A-476A-9943-1AF858EF2EEF}"/>
              </a:ext>
            </a:extLst>
          </p:cNvPr>
          <p:cNvSpPr/>
          <p:nvPr/>
        </p:nvSpPr>
        <p:spPr>
          <a:xfrm>
            <a:off x="2249625" y="4633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3D7EC8F-7679-44D4-98DF-C6713CD54237}"/>
              </a:ext>
            </a:extLst>
          </p:cNvPr>
          <p:cNvSpPr/>
          <p:nvPr/>
        </p:nvSpPr>
        <p:spPr>
          <a:xfrm>
            <a:off x="2249625" y="4814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B13B29F-44F1-4354-B47B-6F77787C1E2D}"/>
              </a:ext>
            </a:extLst>
          </p:cNvPr>
          <p:cNvSpPr/>
          <p:nvPr/>
        </p:nvSpPr>
        <p:spPr>
          <a:xfrm>
            <a:off x="2240100" y="5033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4768D69-0AD9-479D-9CDA-28DDE5F1D257}"/>
              </a:ext>
            </a:extLst>
          </p:cNvPr>
          <p:cNvSpPr/>
          <p:nvPr/>
        </p:nvSpPr>
        <p:spPr>
          <a:xfrm>
            <a:off x="2259150" y="5214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9C225D4-CE25-45BF-BF8C-74846286CD76}"/>
              </a:ext>
            </a:extLst>
          </p:cNvPr>
          <p:cNvSpPr/>
          <p:nvPr/>
        </p:nvSpPr>
        <p:spPr>
          <a:xfrm>
            <a:off x="2259150" y="5395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0B97325-C201-4E7C-B988-98EF95E47727}"/>
              </a:ext>
            </a:extLst>
          </p:cNvPr>
          <p:cNvSpPr/>
          <p:nvPr/>
        </p:nvSpPr>
        <p:spPr>
          <a:xfrm>
            <a:off x="2259150" y="5576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EB802D8-6EF4-48D9-B27D-87EBB4DBF7E6}"/>
              </a:ext>
            </a:extLst>
          </p:cNvPr>
          <p:cNvSpPr/>
          <p:nvPr/>
        </p:nvSpPr>
        <p:spPr>
          <a:xfrm>
            <a:off x="2259150" y="57572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8786802-CB3A-45C8-AF46-EFD2B24C8776}"/>
              </a:ext>
            </a:extLst>
          </p:cNvPr>
          <p:cNvSpPr/>
          <p:nvPr/>
        </p:nvSpPr>
        <p:spPr>
          <a:xfrm>
            <a:off x="2260371" y="240703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Chart, diagram, box and whisker chart&#10;&#10;Description automatically generated">
            <a:extLst>
              <a:ext uri="{FF2B5EF4-FFF2-40B4-BE49-F238E27FC236}">
                <a16:creationId xmlns:a16="http://schemas.microsoft.com/office/drawing/2014/main" id="{1591CB56-2A64-421B-87D7-8734A52F16AC}"/>
              </a:ext>
            </a:extLst>
          </p:cNvPr>
          <p:cNvPicPr>
            <a:picLocks noChangeAspect="1"/>
          </p:cNvPicPr>
          <p:nvPr/>
        </p:nvPicPr>
        <p:blipFill rotWithShape="1">
          <a:blip r:embed="rId5">
            <a:extLst>
              <a:ext uri="{28A0092B-C50C-407E-A947-70E740481C1C}">
                <a14:useLocalDpi xmlns:a14="http://schemas.microsoft.com/office/drawing/2010/main" val="0"/>
              </a:ext>
            </a:extLst>
          </a:blip>
          <a:srcRect l="2028" t="14228" r="81817"/>
          <a:stretch/>
        </p:blipFill>
        <p:spPr>
          <a:xfrm>
            <a:off x="2407606" y="4232423"/>
            <a:ext cx="1216376" cy="2330129"/>
          </a:xfrm>
          <a:prstGeom prst="rect">
            <a:avLst/>
          </a:prstGeom>
        </p:spPr>
      </p:pic>
      <p:sp>
        <p:nvSpPr>
          <p:cNvPr id="63" name="Rectangle 62">
            <a:extLst>
              <a:ext uri="{FF2B5EF4-FFF2-40B4-BE49-F238E27FC236}">
                <a16:creationId xmlns:a16="http://schemas.microsoft.com/office/drawing/2014/main" id="{4C34E2AD-0ECA-4948-B59F-1E9C4BE1199B}"/>
              </a:ext>
            </a:extLst>
          </p:cNvPr>
          <p:cNvSpPr/>
          <p:nvPr/>
        </p:nvSpPr>
        <p:spPr>
          <a:xfrm>
            <a:off x="139217" y="5199250"/>
            <a:ext cx="1888568" cy="37703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descr="Chart, diagram, box and whisker chart&#10;&#10;Description automatically generated">
            <a:extLst>
              <a:ext uri="{FF2B5EF4-FFF2-40B4-BE49-F238E27FC236}">
                <a16:creationId xmlns:a16="http://schemas.microsoft.com/office/drawing/2014/main" id="{340B6726-6A1F-44A8-B417-926DED6308A3}"/>
              </a:ext>
            </a:extLst>
          </p:cNvPr>
          <p:cNvPicPr>
            <a:picLocks noChangeAspect="1"/>
          </p:cNvPicPr>
          <p:nvPr/>
        </p:nvPicPr>
        <p:blipFill rotWithShape="1">
          <a:blip r:embed="rId5">
            <a:extLst>
              <a:ext uri="{28A0092B-C50C-407E-A947-70E740481C1C}">
                <a14:useLocalDpi xmlns:a14="http://schemas.microsoft.com/office/drawing/2010/main" val="0"/>
              </a:ext>
            </a:extLst>
          </a:blip>
          <a:srcRect l="83489" t="14228" b="4812"/>
          <a:stretch/>
        </p:blipFill>
        <p:spPr>
          <a:xfrm>
            <a:off x="7247535" y="4232423"/>
            <a:ext cx="1243169" cy="2199407"/>
          </a:xfrm>
          <a:prstGeom prst="rect">
            <a:avLst/>
          </a:prstGeom>
        </p:spPr>
      </p:pic>
      <p:pic>
        <p:nvPicPr>
          <p:cNvPr id="70" name="Picture 69" descr="Chart, diagram, box and whisker chart&#10;&#10;Description automatically generated">
            <a:extLst>
              <a:ext uri="{FF2B5EF4-FFF2-40B4-BE49-F238E27FC236}">
                <a16:creationId xmlns:a16="http://schemas.microsoft.com/office/drawing/2014/main" id="{D4FCC324-BE34-4392-9733-0B00F6F5EC6D}"/>
              </a:ext>
            </a:extLst>
          </p:cNvPr>
          <p:cNvPicPr>
            <a:picLocks noChangeAspect="1"/>
          </p:cNvPicPr>
          <p:nvPr/>
        </p:nvPicPr>
        <p:blipFill rotWithShape="1">
          <a:blip r:embed="rId5">
            <a:extLst>
              <a:ext uri="{28A0092B-C50C-407E-A947-70E740481C1C}">
                <a14:useLocalDpi xmlns:a14="http://schemas.microsoft.com/office/drawing/2010/main" val="0"/>
              </a:ext>
            </a:extLst>
          </a:blip>
          <a:srcRect l="18013" t="14228" r="65832"/>
          <a:stretch/>
        </p:blipFill>
        <p:spPr>
          <a:xfrm>
            <a:off x="3612400" y="4232423"/>
            <a:ext cx="1216376" cy="2330129"/>
          </a:xfrm>
          <a:prstGeom prst="rect">
            <a:avLst/>
          </a:prstGeom>
        </p:spPr>
      </p:pic>
      <p:pic>
        <p:nvPicPr>
          <p:cNvPr id="71" name="Picture 70" descr="Chart, diagram, box and whisker chart&#10;&#10;Description automatically generated">
            <a:extLst>
              <a:ext uri="{FF2B5EF4-FFF2-40B4-BE49-F238E27FC236}">
                <a16:creationId xmlns:a16="http://schemas.microsoft.com/office/drawing/2014/main" id="{DFB33601-838D-4F28-9C64-535393886794}"/>
              </a:ext>
            </a:extLst>
          </p:cNvPr>
          <p:cNvPicPr>
            <a:picLocks noChangeAspect="1"/>
          </p:cNvPicPr>
          <p:nvPr/>
        </p:nvPicPr>
        <p:blipFill rotWithShape="1">
          <a:blip r:embed="rId5">
            <a:extLst>
              <a:ext uri="{28A0092B-C50C-407E-A947-70E740481C1C}">
                <a14:useLocalDpi xmlns:a14="http://schemas.microsoft.com/office/drawing/2010/main" val="0"/>
              </a:ext>
            </a:extLst>
          </a:blip>
          <a:srcRect l="50739" t="14228" r="33106" b="4812"/>
          <a:stretch/>
        </p:blipFill>
        <p:spPr>
          <a:xfrm>
            <a:off x="4817194" y="4232423"/>
            <a:ext cx="1216376" cy="2199407"/>
          </a:xfrm>
          <a:prstGeom prst="rect">
            <a:avLst/>
          </a:prstGeom>
        </p:spPr>
      </p:pic>
      <p:pic>
        <p:nvPicPr>
          <p:cNvPr id="72" name="Picture 71" descr="Chart, diagram, box and whisker chart&#10;&#10;Description automatically generated">
            <a:extLst>
              <a:ext uri="{FF2B5EF4-FFF2-40B4-BE49-F238E27FC236}">
                <a16:creationId xmlns:a16="http://schemas.microsoft.com/office/drawing/2014/main" id="{DC8FDC2D-157E-4506-956C-718AAF1CD195}"/>
              </a:ext>
            </a:extLst>
          </p:cNvPr>
          <p:cNvPicPr>
            <a:picLocks noChangeAspect="1"/>
          </p:cNvPicPr>
          <p:nvPr/>
        </p:nvPicPr>
        <p:blipFill rotWithShape="1">
          <a:blip r:embed="rId5">
            <a:extLst>
              <a:ext uri="{28A0092B-C50C-407E-A947-70E740481C1C}">
                <a14:useLocalDpi xmlns:a14="http://schemas.microsoft.com/office/drawing/2010/main" val="0"/>
              </a:ext>
            </a:extLst>
          </a:blip>
          <a:srcRect l="34050" t="14228" r="49520" b="4812"/>
          <a:stretch/>
        </p:blipFill>
        <p:spPr>
          <a:xfrm>
            <a:off x="6021988" y="4232423"/>
            <a:ext cx="1237129" cy="2199407"/>
          </a:xfrm>
          <a:prstGeom prst="rect">
            <a:avLst/>
          </a:prstGeom>
        </p:spPr>
      </p:pic>
    </p:spTree>
    <p:extLst>
      <p:ext uri="{BB962C8B-B14F-4D97-AF65-F5344CB8AC3E}">
        <p14:creationId xmlns:p14="http://schemas.microsoft.com/office/powerpoint/2010/main" val="20794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9"/>
                                        </p:tgtEl>
                                      </p:cBhvr>
                                    </p:animEffect>
                                    <p:set>
                                      <p:cBhvr>
                                        <p:cTn id="12" dur="1" fill="hold">
                                          <p:stCondLst>
                                            <p:cond delay="499"/>
                                          </p:stCondLst>
                                        </p:cTn>
                                        <p:tgtEl>
                                          <p:spTgt spid="2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40"/>
                                        </p:tgtEl>
                                      </p:cBhvr>
                                    </p:animEffect>
                                    <p:set>
                                      <p:cBhvr>
                                        <p:cTn id="20" dur="1" fill="hold">
                                          <p:stCondLst>
                                            <p:cond delay="499"/>
                                          </p:stCondLst>
                                        </p:cTn>
                                        <p:tgtEl>
                                          <p:spTgt spid="40"/>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41"/>
                                        </p:tgtEl>
                                      </p:cBhvr>
                                    </p:animEffect>
                                    <p:set>
                                      <p:cBhvr>
                                        <p:cTn id="23" dur="1" fill="hold">
                                          <p:stCondLst>
                                            <p:cond delay="499"/>
                                          </p:stCondLst>
                                        </p:cTn>
                                        <p:tgtEl>
                                          <p:spTgt spid="41"/>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500"/>
                                        <p:tgtEl>
                                          <p:spTgt spid="70"/>
                                        </p:tgtEl>
                                      </p:cBhvr>
                                    </p:animEffect>
                                  </p:childTnLst>
                                </p:cTn>
                              </p:par>
                              <p:par>
                                <p:cTn id="27" presetID="10"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par>
                                <p:cTn id="35" presetID="10" presetClass="exit" presetSubtype="0" fill="hold" grpId="0" nodeType="withEffect">
                                  <p:stCondLst>
                                    <p:cond delay="0"/>
                                  </p:stCondLst>
                                  <p:childTnLst>
                                    <p:animEffect transition="out" filter="fade">
                                      <p:cBhvr>
                                        <p:cTn id="36" dur="500"/>
                                        <p:tgtEl>
                                          <p:spTgt spid="38"/>
                                        </p:tgtEl>
                                      </p:cBhvr>
                                    </p:animEffect>
                                    <p:set>
                                      <p:cBhvr>
                                        <p:cTn id="37" dur="1" fill="hold">
                                          <p:stCondLst>
                                            <p:cond delay="499"/>
                                          </p:stCondLst>
                                        </p:cTn>
                                        <p:tgtEl>
                                          <p:spTgt spid="3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fade">
                                      <p:cBhvr>
                                        <p:cTn id="42" dur="500"/>
                                        <p:tgtEl>
                                          <p:spTgt spid="68"/>
                                        </p:tgtEl>
                                      </p:cBhvr>
                                    </p:animEffect>
                                  </p:childTnLst>
                                </p:cTn>
                              </p:par>
                              <p:par>
                                <p:cTn id="43" presetID="10" presetClass="exit" presetSubtype="0" fill="hold" grpId="0" nodeType="withEffect">
                                  <p:stCondLst>
                                    <p:cond delay="0"/>
                                  </p:stCondLst>
                                  <p:childTnLst>
                                    <p:animEffect transition="out" filter="fade">
                                      <p:cBhvr>
                                        <p:cTn id="44" dur="500"/>
                                        <p:tgtEl>
                                          <p:spTgt spid="37"/>
                                        </p:tgtEl>
                                      </p:cBhvr>
                                    </p:animEffect>
                                    <p:set>
                                      <p:cBhvr>
                                        <p:cTn id="45"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7" grpId="0" animBg="1"/>
      <p:bldP spid="38" grpId="0" animBg="1"/>
      <p:bldP spid="40" grpId="0" animBg="1"/>
      <p:bldP spid="41" grpId="0" animBg="1"/>
      <p:bldP spid="6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5212BF5-52A5-4023-9820-FFAF4B132B5C}"/>
              </a:ext>
            </a:extLst>
          </p:cNvPr>
          <p:cNvPicPr>
            <a:picLocks noChangeAspect="1"/>
          </p:cNvPicPr>
          <p:nvPr/>
        </p:nvPicPr>
        <p:blipFill rotWithShape="1">
          <a:blip r:embed="rId2">
            <a:extLst>
              <a:ext uri="{28A0092B-C50C-407E-A947-70E740481C1C}">
                <a14:useLocalDpi xmlns:a14="http://schemas.microsoft.com/office/drawing/2010/main" val="0"/>
              </a:ext>
            </a:extLst>
          </a:blip>
          <a:srcRect r="25288"/>
          <a:stretch/>
        </p:blipFill>
        <p:spPr>
          <a:xfrm>
            <a:off x="3048254" y="1324598"/>
            <a:ext cx="6480307" cy="5418132"/>
          </a:xfrm>
          <a:prstGeom prst="rect">
            <a:avLst/>
          </a:prstGeom>
        </p:spPr>
      </p:pic>
      <p:sp>
        <p:nvSpPr>
          <p:cNvPr id="5" name="Rectangle 4">
            <a:extLst>
              <a:ext uri="{FF2B5EF4-FFF2-40B4-BE49-F238E27FC236}">
                <a16:creationId xmlns:a16="http://schemas.microsoft.com/office/drawing/2014/main" id="{E27DDAB7-B890-4422-9E03-FDC2CEAFF4C2}"/>
              </a:ext>
            </a:extLst>
          </p:cNvPr>
          <p:cNvSpPr/>
          <p:nvPr/>
        </p:nvSpPr>
        <p:spPr>
          <a:xfrm>
            <a:off x="2237573" y="115270"/>
            <a:ext cx="7716854" cy="1569660"/>
          </a:xfrm>
          <a:prstGeom prst="rect">
            <a:avLst/>
          </a:prstGeom>
        </p:spPr>
        <p:txBody>
          <a:bodyPr wrap="square">
            <a:spAutoFit/>
          </a:bodyPr>
          <a:lstStyle/>
          <a:p>
            <a:pPr algn="ctr"/>
            <a:r>
              <a:rPr lang="en-US" sz="3200" dirty="0">
                <a:solidFill>
                  <a:schemeClr val="tx2"/>
                </a:solidFill>
              </a:rPr>
              <a:t>GO Term : Catalytic Activity -Nucleobase-containing compound biosynthetic process</a:t>
            </a:r>
          </a:p>
          <a:p>
            <a:pPr algn="ctr"/>
            <a:endParaRPr lang="en-US" sz="3200" dirty="0"/>
          </a:p>
        </p:txBody>
      </p:sp>
      <p:pic>
        <p:nvPicPr>
          <p:cNvPr id="6" name="Picture 5" descr="Chart, diagram, box and whisker chart&#10;&#10;Description automatically generated">
            <a:extLst>
              <a:ext uri="{FF2B5EF4-FFF2-40B4-BE49-F238E27FC236}">
                <a16:creationId xmlns:a16="http://schemas.microsoft.com/office/drawing/2014/main" id="{C9B5D163-9452-4479-9D3B-1F8FF8CC05C6}"/>
              </a:ext>
            </a:extLst>
          </p:cNvPr>
          <p:cNvPicPr>
            <a:picLocks noChangeAspect="1"/>
          </p:cNvPicPr>
          <p:nvPr/>
        </p:nvPicPr>
        <p:blipFill rotWithShape="1">
          <a:blip r:embed="rId3">
            <a:extLst>
              <a:ext uri="{28A0092B-C50C-407E-A947-70E740481C1C}">
                <a14:useLocalDpi xmlns:a14="http://schemas.microsoft.com/office/drawing/2010/main" val="0"/>
              </a:ext>
            </a:extLst>
          </a:blip>
          <a:srcRect l="83489" t="18479" b="4812"/>
          <a:stretch/>
        </p:blipFill>
        <p:spPr>
          <a:xfrm>
            <a:off x="470722" y="1888621"/>
            <a:ext cx="2192718" cy="3675652"/>
          </a:xfrm>
          <a:prstGeom prst="rect">
            <a:avLst/>
          </a:prstGeom>
        </p:spPr>
      </p:pic>
    </p:spTree>
    <p:extLst>
      <p:ext uri="{BB962C8B-B14F-4D97-AF65-F5344CB8AC3E}">
        <p14:creationId xmlns:p14="http://schemas.microsoft.com/office/powerpoint/2010/main" val="224794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4066F272-6975-4AD1-9EF0-8353A741B0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5584" y="1247686"/>
            <a:ext cx="6140177" cy="5610314"/>
          </a:xfrm>
          <a:prstGeom prst="rect">
            <a:avLst/>
          </a:prstGeom>
        </p:spPr>
      </p:pic>
      <p:pic>
        <p:nvPicPr>
          <p:cNvPr id="4" name="Picture 3" descr="Chart, diagram, box and whisker chart&#10;&#10;Description automatically generated">
            <a:extLst>
              <a:ext uri="{FF2B5EF4-FFF2-40B4-BE49-F238E27FC236}">
                <a16:creationId xmlns:a16="http://schemas.microsoft.com/office/drawing/2014/main" id="{C801B4EE-94CF-4CA1-95D0-496310ED3220}"/>
              </a:ext>
            </a:extLst>
          </p:cNvPr>
          <p:cNvPicPr>
            <a:picLocks noChangeAspect="1"/>
          </p:cNvPicPr>
          <p:nvPr/>
        </p:nvPicPr>
        <p:blipFill rotWithShape="1">
          <a:blip r:embed="rId3">
            <a:extLst>
              <a:ext uri="{28A0092B-C50C-407E-A947-70E740481C1C}">
                <a14:useLocalDpi xmlns:a14="http://schemas.microsoft.com/office/drawing/2010/main" val="0"/>
              </a:ext>
            </a:extLst>
          </a:blip>
          <a:srcRect l="50739" t="18535" r="33106" b="4812"/>
          <a:stretch/>
        </p:blipFill>
        <p:spPr>
          <a:xfrm>
            <a:off x="784970" y="1914258"/>
            <a:ext cx="2103508" cy="3601151"/>
          </a:xfrm>
          <a:prstGeom prst="rect">
            <a:avLst/>
          </a:prstGeom>
        </p:spPr>
      </p:pic>
      <p:sp>
        <p:nvSpPr>
          <p:cNvPr id="6" name="Rectangle 5">
            <a:extLst>
              <a:ext uri="{FF2B5EF4-FFF2-40B4-BE49-F238E27FC236}">
                <a16:creationId xmlns:a16="http://schemas.microsoft.com/office/drawing/2014/main" id="{16803D24-0200-42D3-A891-C389C7F19349}"/>
              </a:ext>
            </a:extLst>
          </p:cNvPr>
          <p:cNvSpPr/>
          <p:nvPr/>
        </p:nvSpPr>
        <p:spPr>
          <a:xfrm>
            <a:off x="2237573" y="115270"/>
            <a:ext cx="7716854" cy="1077218"/>
          </a:xfrm>
          <a:prstGeom prst="rect">
            <a:avLst/>
          </a:prstGeom>
        </p:spPr>
        <p:txBody>
          <a:bodyPr wrap="square">
            <a:spAutoFit/>
          </a:bodyPr>
          <a:lstStyle/>
          <a:p>
            <a:pPr algn="ctr"/>
            <a:r>
              <a:rPr lang="en-US" sz="3200" dirty="0">
                <a:solidFill>
                  <a:schemeClr val="tx2"/>
                </a:solidFill>
              </a:rPr>
              <a:t>GO Term : Catalytic Activity -RNA phosphodiester bond hydrolysis</a:t>
            </a:r>
            <a:endParaRPr lang="en-US" sz="3200" dirty="0"/>
          </a:p>
        </p:txBody>
      </p:sp>
    </p:spTree>
    <p:extLst>
      <p:ext uri="{BB962C8B-B14F-4D97-AF65-F5344CB8AC3E}">
        <p14:creationId xmlns:p14="http://schemas.microsoft.com/office/powerpoint/2010/main" val="23161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30875468-F211-47CD-A09C-13BC45484A9D}"/>
              </a:ext>
            </a:extLst>
          </p:cNvPr>
          <p:cNvPicPr>
            <a:picLocks noChangeAspect="1"/>
          </p:cNvPicPr>
          <p:nvPr/>
        </p:nvPicPr>
        <p:blipFill rotWithShape="1">
          <a:blip r:embed="rId3">
            <a:alphaModFix/>
          </a:blip>
          <a:srcRect t="2716" r="60175"/>
          <a:stretch/>
        </p:blipFill>
        <p:spPr>
          <a:xfrm>
            <a:off x="2158465" y="958051"/>
            <a:ext cx="5082707" cy="5861410"/>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49961" y="4018343"/>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29" name="Rectangle 28">
            <a:extLst>
              <a:ext uri="{FF2B5EF4-FFF2-40B4-BE49-F238E27FC236}">
                <a16:creationId xmlns:a16="http://schemas.microsoft.com/office/drawing/2014/main" id="{7A83154B-3BDB-4B7F-9CAF-9933FA68D319}"/>
              </a:ext>
            </a:extLst>
          </p:cNvPr>
          <p:cNvSpPr/>
          <p:nvPr/>
        </p:nvSpPr>
        <p:spPr>
          <a:xfrm>
            <a:off x="2260371" y="2042221"/>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A3F656A-39DB-4D40-89C3-F157C63C9E12}"/>
              </a:ext>
            </a:extLst>
          </p:cNvPr>
          <p:cNvSpPr/>
          <p:nvPr/>
        </p:nvSpPr>
        <p:spPr>
          <a:xfrm>
            <a:off x="2691924" y="1751202"/>
            <a:ext cx="5368978" cy="27772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C2BA818-E14D-4B14-9B8C-FCD94C3789FA}"/>
              </a:ext>
            </a:extLst>
          </p:cNvPr>
          <p:cNvSpPr txBox="1"/>
          <p:nvPr/>
        </p:nvSpPr>
        <p:spPr>
          <a:xfrm>
            <a:off x="3781927" y="546633"/>
            <a:ext cx="1093569"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Deceased</a:t>
            </a:r>
          </a:p>
        </p:txBody>
      </p:sp>
      <p:sp>
        <p:nvSpPr>
          <p:cNvPr id="31" name="TextBox 30">
            <a:extLst>
              <a:ext uri="{FF2B5EF4-FFF2-40B4-BE49-F238E27FC236}">
                <a16:creationId xmlns:a16="http://schemas.microsoft.com/office/drawing/2014/main" id="{0F661D01-7432-404E-BA03-06A72458515F}"/>
              </a:ext>
            </a:extLst>
          </p:cNvPr>
          <p:cNvSpPr txBox="1"/>
          <p:nvPr/>
        </p:nvSpPr>
        <p:spPr>
          <a:xfrm>
            <a:off x="4915110" y="546633"/>
            <a:ext cx="1417324" cy="369332"/>
          </a:xfrm>
          <a:prstGeom prst="rect">
            <a:avLst/>
          </a:prstGeom>
          <a:solidFill>
            <a:srgbClr val="FFC125"/>
          </a:solidFill>
        </p:spPr>
        <p:txBody>
          <a:bodyPr wrap="square" rtlCol="0">
            <a:spAutoFit/>
          </a:bodyPr>
          <a:lstStyle/>
          <a:p>
            <a:pPr algn="ctr"/>
            <a:r>
              <a:rPr lang="en-US" dirty="0"/>
              <a:t>Survived</a:t>
            </a:r>
          </a:p>
        </p:txBody>
      </p:sp>
      <p:sp>
        <p:nvSpPr>
          <p:cNvPr id="33" name="Rectangle 32">
            <a:extLst>
              <a:ext uri="{FF2B5EF4-FFF2-40B4-BE49-F238E27FC236}">
                <a16:creationId xmlns:a16="http://schemas.microsoft.com/office/drawing/2014/main" id="{52F1C701-E7CE-481B-A9C4-0EE8DD742641}"/>
              </a:ext>
            </a:extLst>
          </p:cNvPr>
          <p:cNvSpPr/>
          <p:nvPr/>
        </p:nvSpPr>
        <p:spPr>
          <a:xfrm>
            <a:off x="2260371" y="2224628"/>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2187286-000F-4CFD-92C1-746C79E01166}"/>
              </a:ext>
            </a:extLst>
          </p:cNvPr>
          <p:cNvSpPr/>
          <p:nvPr/>
        </p:nvSpPr>
        <p:spPr>
          <a:xfrm>
            <a:off x="2259150" y="261114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D601F94-643D-4BE5-B792-1D588187AADF}"/>
              </a:ext>
            </a:extLst>
          </p:cNvPr>
          <p:cNvSpPr/>
          <p:nvPr/>
        </p:nvSpPr>
        <p:spPr>
          <a:xfrm>
            <a:off x="2259150" y="2792477"/>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BDB5763-ACA2-4ACD-99BA-C1224E334DA6}"/>
              </a:ext>
            </a:extLst>
          </p:cNvPr>
          <p:cNvSpPr/>
          <p:nvPr/>
        </p:nvSpPr>
        <p:spPr>
          <a:xfrm>
            <a:off x="2259150" y="2973810"/>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B6234C5-3443-4025-A149-9D73DA2AC109}"/>
              </a:ext>
            </a:extLst>
          </p:cNvPr>
          <p:cNvSpPr/>
          <p:nvPr/>
        </p:nvSpPr>
        <p:spPr>
          <a:xfrm>
            <a:off x="2259150" y="3155143"/>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A8DF154-B7CF-44C2-B8AC-CC463F69FBD0}"/>
              </a:ext>
            </a:extLst>
          </p:cNvPr>
          <p:cNvSpPr/>
          <p:nvPr/>
        </p:nvSpPr>
        <p:spPr>
          <a:xfrm>
            <a:off x="2259150" y="333647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738C23-4DBA-47DA-AE0D-9019FB281A1B}"/>
              </a:ext>
            </a:extLst>
          </p:cNvPr>
          <p:cNvSpPr/>
          <p:nvPr/>
        </p:nvSpPr>
        <p:spPr>
          <a:xfrm>
            <a:off x="2259150" y="3517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55AD74-4500-440C-AA89-90772EED5458}"/>
              </a:ext>
            </a:extLst>
          </p:cNvPr>
          <p:cNvSpPr/>
          <p:nvPr/>
        </p:nvSpPr>
        <p:spPr>
          <a:xfrm>
            <a:off x="2259150" y="3699142"/>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A43F425-AB06-4AB2-BEF4-EC984248A98E}"/>
              </a:ext>
            </a:extLst>
          </p:cNvPr>
          <p:cNvSpPr/>
          <p:nvPr/>
        </p:nvSpPr>
        <p:spPr>
          <a:xfrm>
            <a:off x="2259150" y="3880475"/>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9424011-81F6-48D0-B475-651719798A08}"/>
              </a:ext>
            </a:extLst>
          </p:cNvPr>
          <p:cNvSpPr/>
          <p:nvPr/>
        </p:nvSpPr>
        <p:spPr>
          <a:xfrm>
            <a:off x="2259150" y="4061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8E4FD3-16F7-47A9-A2A5-FCCC388A5932}"/>
              </a:ext>
            </a:extLst>
          </p:cNvPr>
          <p:cNvSpPr/>
          <p:nvPr/>
        </p:nvSpPr>
        <p:spPr>
          <a:xfrm>
            <a:off x="2249625" y="4271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BED9535-9252-4C7C-9409-7583C43B2DA7}"/>
              </a:ext>
            </a:extLst>
          </p:cNvPr>
          <p:cNvSpPr/>
          <p:nvPr/>
        </p:nvSpPr>
        <p:spPr>
          <a:xfrm>
            <a:off x="2249625" y="4452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B3A55A2-0E7A-476A-9943-1AF858EF2EEF}"/>
              </a:ext>
            </a:extLst>
          </p:cNvPr>
          <p:cNvSpPr/>
          <p:nvPr/>
        </p:nvSpPr>
        <p:spPr>
          <a:xfrm>
            <a:off x="2249625" y="4633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3D7EC8F-7679-44D4-98DF-C6713CD54237}"/>
              </a:ext>
            </a:extLst>
          </p:cNvPr>
          <p:cNvSpPr/>
          <p:nvPr/>
        </p:nvSpPr>
        <p:spPr>
          <a:xfrm>
            <a:off x="2249625" y="4814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B13B29F-44F1-4354-B47B-6F77787C1E2D}"/>
              </a:ext>
            </a:extLst>
          </p:cNvPr>
          <p:cNvSpPr/>
          <p:nvPr/>
        </p:nvSpPr>
        <p:spPr>
          <a:xfrm>
            <a:off x="2240100" y="5033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4768D69-0AD9-479D-9CDA-28DDE5F1D257}"/>
              </a:ext>
            </a:extLst>
          </p:cNvPr>
          <p:cNvSpPr/>
          <p:nvPr/>
        </p:nvSpPr>
        <p:spPr>
          <a:xfrm>
            <a:off x="2259150" y="5214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9C225D4-CE25-45BF-BF8C-74846286CD76}"/>
              </a:ext>
            </a:extLst>
          </p:cNvPr>
          <p:cNvSpPr/>
          <p:nvPr/>
        </p:nvSpPr>
        <p:spPr>
          <a:xfrm>
            <a:off x="2259150" y="5395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0B97325-C201-4E7C-B988-98EF95E47727}"/>
              </a:ext>
            </a:extLst>
          </p:cNvPr>
          <p:cNvSpPr/>
          <p:nvPr/>
        </p:nvSpPr>
        <p:spPr>
          <a:xfrm>
            <a:off x="2259150" y="5576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EB802D8-6EF4-48D9-B27D-87EBB4DBF7E6}"/>
              </a:ext>
            </a:extLst>
          </p:cNvPr>
          <p:cNvSpPr/>
          <p:nvPr/>
        </p:nvSpPr>
        <p:spPr>
          <a:xfrm>
            <a:off x="2259150" y="57572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8786802-CB3A-45C8-AF46-EFD2B24C8776}"/>
              </a:ext>
            </a:extLst>
          </p:cNvPr>
          <p:cNvSpPr/>
          <p:nvPr/>
        </p:nvSpPr>
        <p:spPr>
          <a:xfrm>
            <a:off x="2260371" y="240703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hart, scatter chart, box and whisker chart&#10;&#10;Description automatically generated">
            <a:extLst>
              <a:ext uri="{FF2B5EF4-FFF2-40B4-BE49-F238E27FC236}">
                <a16:creationId xmlns:a16="http://schemas.microsoft.com/office/drawing/2014/main" id="{71A640A5-BA2A-415D-BEA5-4FAC85133D92}"/>
              </a:ext>
            </a:extLst>
          </p:cNvPr>
          <p:cNvPicPr>
            <a:picLocks noChangeAspect="1"/>
          </p:cNvPicPr>
          <p:nvPr/>
        </p:nvPicPr>
        <p:blipFill rotWithShape="1">
          <a:blip r:embed="rId5">
            <a:extLst>
              <a:ext uri="{28A0092B-C50C-407E-A947-70E740481C1C}">
                <a14:useLocalDpi xmlns:a14="http://schemas.microsoft.com/office/drawing/2010/main" val="0"/>
              </a:ext>
            </a:extLst>
          </a:blip>
          <a:srcRect l="66999" t="14979" b="5928"/>
          <a:stretch/>
        </p:blipFill>
        <p:spPr>
          <a:xfrm>
            <a:off x="5701342" y="2145086"/>
            <a:ext cx="1546141" cy="2084416"/>
          </a:xfrm>
          <a:prstGeom prst="rect">
            <a:avLst/>
          </a:prstGeom>
        </p:spPr>
      </p:pic>
      <p:pic>
        <p:nvPicPr>
          <p:cNvPr id="57" name="Picture 56" descr="Chart, scatter chart, box and whisker chart&#10;&#10;Description automatically generated">
            <a:extLst>
              <a:ext uri="{FF2B5EF4-FFF2-40B4-BE49-F238E27FC236}">
                <a16:creationId xmlns:a16="http://schemas.microsoft.com/office/drawing/2014/main" id="{46092A8B-11A6-42F2-B478-6C6B91D7D4F3}"/>
              </a:ext>
            </a:extLst>
          </p:cNvPr>
          <p:cNvPicPr>
            <a:picLocks noChangeAspect="1"/>
          </p:cNvPicPr>
          <p:nvPr/>
        </p:nvPicPr>
        <p:blipFill rotWithShape="1">
          <a:blip r:embed="rId5">
            <a:extLst>
              <a:ext uri="{28A0092B-C50C-407E-A947-70E740481C1C}">
                <a14:useLocalDpi xmlns:a14="http://schemas.microsoft.com/office/drawing/2010/main" val="0"/>
              </a:ext>
            </a:extLst>
          </a:blip>
          <a:srcRect l="3184" t="14979" r="63815" b="5928"/>
          <a:stretch/>
        </p:blipFill>
        <p:spPr>
          <a:xfrm>
            <a:off x="4147202" y="2145086"/>
            <a:ext cx="1546141" cy="2084416"/>
          </a:xfrm>
          <a:prstGeom prst="rect">
            <a:avLst/>
          </a:prstGeom>
        </p:spPr>
      </p:pic>
      <p:pic>
        <p:nvPicPr>
          <p:cNvPr id="58" name="Picture 57" descr="Chart, scatter chart, box and whisker chart&#10;&#10;Description automatically generated">
            <a:extLst>
              <a:ext uri="{FF2B5EF4-FFF2-40B4-BE49-F238E27FC236}">
                <a16:creationId xmlns:a16="http://schemas.microsoft.com/office/drawing/2014/main" id="{93DE9142-CB14-47B8-A27C-543F708B8D5D}"/>
              </a:ext>
            </a:extLst>
          </p:cNvPr>
          <p:cNvPicPr>
            <a:picLocks noChangeAspect="1"/>
          </p:cNvPicPr>
          <p:nvPr/>
        </p:nvPicPr>
        <p:blipFill rotWithShape="1">
          <a:blip r:embed="rId5">
            <a:extLst>
              <a:ext uri="{28A0092B-C50C-407E-A947-70E740481C1C}">
                <a14:useLocalDpi xmlns:a14="http://schemas.microsoft.com/office/drawing/2010/main" val="0"/>
              </a:ext>
            </a:extLst>
          </a:blip>
          <a:srcRect l="36469" t="14979" r="32531" b="5928"/>
          <a:stretch/>
        </p:blipFill>
        <p:spPr>
          <a:xfrm>
            <a:off x="2686835" y="2145086"/>
            <a:ext cx="1452369" cy="2084416"/>
          </a:xfrm>
          <a:prstGeom prst="rect">
            <a:avLst/>
          </a:prstGeom>
        </p:spPr>
      </p:pic>
      <p:sp>
        <p:nvSpPr>
          <p:cNvPr id="69" name="Rectangle 68">
            <a:extLst>
              <a:ext uri="{FF2B5EF4-FFF2-40B4-BE49-F238E27FC236}">
                <a16:creationId xmlns:a16="http://schemas.microsoft.com/office/drawing/2014/main" id="{58738A2F-31D4-4ECE-977E-F25A150581C9}"/>
              </a:ext>
            </a:extLst>
          </p:cNvPr>
          <p:cNvSpPr/>
          <p:nvPr/>
        </p:nvSpPr>
        <p:spPr>
          <a:xfrm>
            <a:off x="149961" y="5392861"/>
            <a:ext cx="2011728" cy="76476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74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3"/>
                                        </p:tgtEl>
                                      </p:cBhvr>
                                    </p:animEffect>
                                    <p:set>
                                      <p:cBhvr>
                                        <p:cTn id="12" dur="1" fill="hold">
                                          <p:stCondLst>
                                            <p:cond delay="499"/>
                                          </p:stCondLst>
                                        </p:cTn>
                                        <p:tgtEl>
                                          <p:spTgt spid="43"/>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45"/>
                                        </p:tgtEl>
                                      </p:cBhvr>
                                    </p:animEffect>
                                    <p:set>
                                      <p:cBhvr>
                                        <p:cTn id="20" dur="1" fill="hold">
                                          <p:stCondLst>
                                            <p:cond delay="499"/>
                                          </p:stCondLst>
                                        </p:cTn>
                                        <p:tgtEl>
                                          <p:spTgt spid="45"/>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44"/>
                                        </p:tgtEl>
                                      </p:cBhvr>
                                    </p:animEffect>
                                    <p:set>
                                      <p:cBhvr>
                                        <p:cTn id="28" dur="1" fill="hold">
                                          <p:stCondLst>
                                            <p:cond delay="499"/>
                                          </p:stCondLst>
                                        </p:cTn>
                                        <p:tgtEl>
                                          <p:spTgt spid="44"/>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6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434F47-569A-4766-9D8B-FA3250945706}"/>
              </a:ext>
            </a:extLst>
          </p:cNvPr>
          <p:cNvPicPr>
            <a:picLocks noChangeAspect="1"/>
          </p:cNvPicPr>
          <p:nvPr/>
        </p:nvPicPr>
        <p:blipFill>
          <a:blip r:embed="rId2"/>
          <a:stretch>
            <a:fillRect/>
          </a:stretch>
        </p:blipFill>
        <p:spPr>
          <a:xfrm>
            <a:off x="5558533" y="1569019"/>
            <a:ext cx="5643874" cy="5159853"/>
          </a:xfrm>
          <a:prstGeom prst="rect">
            <a:avLst/>
          </a:prstGeom>
        </p:spPr>
      </p:pic>
      <p:pic>
        <p:nvPicPr>
          <p:cNvPr id="4" name="Picture 3">
            <a:extLst>
              <a:ext uri="{FF2B5EF4-FFF2-40B4-BE49-F238E27FC236}">
                <a16:creationId xmlns:a16="http://schemas.microsoft.com/office/drawing/2014/main" id="{574A0648-9268-4BE9-9433-94B40AE29713}"/>
              </a:ext>
            </a:extLst>
          </p:cNvPr>
          <p:cNvPicPr>
            <a:picLocks noChangeAspect="1"/>
          </p:cNvPicPr>
          <p:nvPr/>
        </p:nvPicPr>
        <p:blipFill rotWithShape="1">
          <a:blip r:embed="rId3"/>
          <a:srcRect r="68198" b="42568"/>
          <a:stretch/>
        </p:blipFill>
        <p:spPr>
          <a:xfrm>
            <a:off x="2233083" y="4061480"/>
            <a:ext cx="945297" cy="1895066"/>
          </a:xfrm>
          <a:prstGeom prst="rect">
            <a:avLst/>
          </a:prstGeom>
        </p:spPr>
      </p:pic>
      <p:pic>
        <p:nvPicPr>
          <p:cNvPr id="7" name="Picture 6" descr="Chart, scatter chart, box and whisker chart&#10;&#10;Description automatically generated">
            <a:extLst>
              <a:ext uri="{FF2B5EF4-FFF2-40B4-BE49-F238E27FC236}">
                <a16:creationId xmlns:a16="http://schemas.microsoft.com/office/drawing/2014/main" id="{B0200AA2-A5A8-4D0C-8F3D-207940AFBB55}"/>
              </a:ext>
            </a:extLst>
          </p:cNvPr>
          <p:cNvPicPr>
            <a:picLocks noChangeAspect="1"/>
          </p:cNvPicPr>
          <p:nvPr/>
        </p:nvPicPr>
        <p:blipFill rotWithShape="1">
          <a:blip r:embed="rId4">
            <a:extLst>
              <a:ext uri="{28A0092B-C50C-407E-A947-70E740481C1C}">
                <a14:useLocalDpi xmlns:a14="http://schemas.microsoft.com/office/drawing/2010/main" val="0"/>
              </a:ext>
            </a:extLst>
          </a:blip>
          <a:srcRect l="66999" t="14979" b="5928"/>
          <a:stretch/>
        </p:blipFill>
        <p:spPr>
          <a:xfrm>
            <a:off x="155122" y="1840094"/>
            <a:ext cx="1546141" cy="2084416"/>
          </a:xfrm>
          <a:prstGeom prst="rect">
            <a:avLst/>
          </a:prstGeom>
        </p:spPr>
      </p:pic>
      <p:pic>
        <p:nvPicPr>
          <p:cNvPr id="8" name="Picture 7" descr="Chart, scatter chart, box and whisker chart&#10;&#10;Description automatically generated">
            <a:extLst>
              <a:ext uri="{FF2B5EF4-FFF2-40B4-BE49-F238E27FC236}">
                <a16:creationId xmlns:a16="http://schemas.microsoft.com/office/drawing/2014/main" id="{65E16D0B-C12C-4C84-91EE-E75066E22D16}"/>
              </a:ext>
            </a:extLst>
          </p:cNvPr>
          <p:cNvPicPr>
            <a:picLocks noChangeAspect="1"/>
          </p:cNvPicPr>
          <p:nvPr/>
        </p:nvPicPr>
        <p:blipFill rotWithShape="1">
          <a:blip r:embed="rId4">
            <a:extLst>
              <a:ext uri="{28A0092B-C50C-407E-A947-70E740481C1C}">
                <a14:useLocalDpi xmlns:a14="http://schemas.microsoft.com/office/drawing/2010/main" val="0"/>
              </a:ext>
            </a:extLst>
          </a:blip>
          <a:srcRect l="3184" t="14979" r="63815" b="5928"/>
          <a:stretch/>
        </p:blipFill>
        <p:spPr>
          <a:xfrm>
            <a:off x="3722154" y="1840094"/>
            <a:ext cx="1546141" cy="2084416"/>
          </a:xfrm>
          <a:prstGeom prst="rect">
            <a:avLst/>
          </a:prstGeom>
        </p:spPr>
      </p:pic>
      <p:pic>
        <p:nvPicPr>
          <p:cNvPr id="9" name="Picture 8" descr="Chart, scatter chart, box and whisker chart&#10;&#10;Description automatically generated">
            <a:extLst>
              <a:ext uri="{FF2B5EF4-FFF2-40B4-BE49-F238E27FC236}">
                <a16:creationId xmlns:a16="http://schemas.microsoft.com/office/drawing/2014/main" id="{E4FAABC4-82F6-4A9B-8F41-D3FA97940B79}"/>
              </a:ext>
            </a:extLst>
          </p:cNvPr>
          <p:cNvPicPr>
            <a:picLocks noChangeAspect="1"/>
          </p:cNvPicPr>
          <p:nvPr/>
        </p:nvPicPr>
        <p:blipFill rotWithShape="1">
          <a:blip r:embed="rId4">
            <a:extLst>
              <a:ext uri="{28A0092B-C50C-407E-A947-70E740481C1C}">
                <a14:useLocalDpi xmlns:a14="http://schemas.microsoft.com/office/drawing/2010/main" val="0"/>
              </a:ext>
            </a:extLst>
          </a:blip>
          <a:srcRect l="36469" t="14979" r="32531" b="5928"/>
          <a:stretch/>
        </p:blipFill>
        <p:spPr>
          <a:xfrm>
            <a:off x="1979547" y="1840094"/>
            <a:ext cx="1452369" cy="2084416"/>
          </a:xfrm>
          <a:prstGeom prst="rect">
            <a:avLst/>
          </a:prstGeom>
        </p:spPr>
      </p:pic>
      <p:pic>
        <p:nvPicPr>
          <p:cNvPr id="3" name="Picture 2" descr="Diagram&#10;&#10;Description automatically generated">
            <a:extLst>
              <a:ext uri="{FF2B5EF4-FFF2-40B4-BE49-F238E27FC236}">
                <a16:creationId xmlns:a16="http://schemas.microsoft.com/office/drawing/2014/main" id="{5B68165B-76CF-4673-9B67-525011FC9EFC}"/>
              </a:ext>
            </a:extLst>
          </p:cNvPr>
          <p:cNvPicPr>
            <a:picLocks noChangeAspect="1"/>
          </p:cNvPicPr>
          <p:nvPr/>
        </p:nvPicPr>
        <p:blipFill rotWithShape="1">
          <a:blip r:embed="rId5">
            <a:extLst>
              <a:ext uri="{28A0092B-C50C-407E-A947-70E740481C1C}">
                <a14:useLocalDpi xmlns:a14="http://schemas.microsoft.com/office/drawing/2010/main" val="0"/>
              </a:ext>
            </a:extLst>
          </a:blip>
          <a:srcRect r="64643" b="16952"/>
          <a:stretch/>
        </p:blipFill>
        <p:spPr>
          <a:xfrm>
            <a:off x="392712" y="3936533"/>
            <a:ext cx="1070961" cy="2792339"/>
          </a:xfrm>
          <a:prstGeom prst="rect">
            <a:avLst/>
          </a:prstGeom>
        </p:spPr>
      </p:pic>
      <p:sp>
        <p:nvSpPr>
          <p:cNvPr id="11" name="Rectangle 10">
            <a:extLst>
              <a:ext uri="{FF2B5EF4-FFF2-40B4-BE49-F238E27FC236}">
                <a16:creationId xmlns:a16="http://schemas.microsoft.com/office/drawing/2014/main" id="{E46E86EF-FE8A-4B16-A4ED-CE1EFBE04A12}"/>
              </a:ext>
            </a:extLst>
          </p:cNvPr>
          <p:cNvSpPr/>
          <p:nvPr/>
        </p:nvSpPr>
        <p:spPr>
          <a:xfrm>
            <a:off x="1" y="98079"/>
            <a:ext cx="12092298" cy="584775"/>
          </a:xfrm>
          <a:prstGeom prst="rect">
            <a:avLst/>
          </a:prstGeom>
        </p:spPr>
        <p:txBody>
          <a:bodyPr wrap="square">
            <a:spAutoFit/>
          </a:bodyPr>
          <a:lstStyle/>
          <a:p>
            <a:pPr algn="ctr"/>
            <a:r>
              <a:rPr lang="en-US" sz="3200" dirty="0">
                <a:solidFill>
                  <a:schemeClr val="tx2"/>
                </a:solidFill>
              </a:rPr>
              <a:t>GO Terms : Catalytic Activity</a:t>
            </a:r>
            <a:endParaRPr lang="en-US" sz="3200" dirty="0"/>
          </a:p>
        </p:txBody>
      </p:sp>
    </p:spTree>
    <p:extLst>
      <p:ext uri="{BB962C8B-B14F-4D97-AF65-F5344CB8AC3E}">
        <p14:creationId xmlns:p14="http://schemas.microsoft.com/office/powerpoint/2010/main" val="395620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B92ED29C-BAB8-4BC4-8440-6BF8E308E603}"/>
              </a:ext>
            </a:extLst>
          </p:cNvPr>
          <p:cNvPicPr>
            <a:picLocks noChangeAspect="1"/>
          </p:cNvPicPr>
          <p:nvPr/>
        </p:nvPicPr>
        <p:blipFill rotWithShape="1">
          <a:blip r:embed="rId3">
            <a:alphaModFix/>
          </a:blip>
          <a:srcRect r="59978"/>
          <a:stretch/>
        </p:blipFill>
        <p:spPr>
          <a:xfrm>
            <a:off x="2161689" y="794771"/>
            <a:ext cx="5087054" cy="6000559"/>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49961" y="4018343"/>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29" name="Rectangle 28">
            <a:extLst>
              <a:ext uri="{FF2B5EF4-FFF2-40B4-BE49-F238E27FC236}">
                <a16:creationId xmlns:a16="http://schemas.microsoft.com/office/drawing/2014/main" id="{7A83154B-3BDB-4B7F-9CAF-9933FA68D319}"/>
              </a:ext>
            </a:extLst>
          </p:cNvPr>
          <p:cNvSpPr/>
          <p:nvPr/>
        </p:nvSpPr>
        <p:spPr>
          <a:xfrm>
            <a:off x="2260371" y="2042221"/>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A3F656A-39DB-4D40-89C3-F157C63C9E12}"/>
              </a:ext>
            </a:extLst>
          </p:cNvPr>
          <p:cNvSpPr/>
          <p:nvPr/>
        </p:nvSpPr>
        <p:spPr>
          <a:xfrm>
            <a:off x="2691924" y="1751202"/>
            <a:ext cx="5368978" cy="27772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C2BA818-E14D-4B14-9B8C-FCD94C3789FA}"/>
              </a:ext>
            </a:extLst>
          </p:cNvPr>
          <p:cNvSpPr txBox="1"/>
          <p:nvPr/>
        </p:nvSpPr>
        <p:spPr>
          <a:xfrm>
            <a:off x="3781927" y="546633"/>
            <a:ext cx="1093569"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Deceased</a:t>
            </a:r>
          </a:p>
        </p:txBody>
      </p:sp>
      <p:sp>
        <p:nvSpPr>
          <p:cNvPr id="31" name="TextBox 30">
            <a:extLst>
              <a:ext uri="{FF2B5EF4-FFF2-40B4-BE49-F238E27FC236}">
                <a16:creationId xmlns:a16="http://schemas.microsoft.com/office/drawing/2014/main" id="{0F661D01-7432-404E-BA03-06A72458515F}"/>
              </a:ext>
            </a:extLst>
          </p:cNvPr>
          <p:cNvSpPr txBox="1"/>
          <p:nvPr/>
        </p:nvSpPr>
        <p:spPr>
          <a:xfrm>
            <a:off x="4915110" y="546633"/>
            <a:ext cx="1417324" cy="369332"/>
          </a:xfrm>
          <a:prstGeom prst="rect">
            <a:avLst/>
          </a:prstGeom>
          <a:solidFill>
            <a:srgbClr val="FFC125"/>
          </a:solidFill>
        </p:spPr>
        <p:txBody>
          <a:bodyPr wrap="square" rtlCol="0">
            <a:spAutoFit/>
          </a:bodyPr>
          <a:lstStyle/>
          <a:p>
            <a:pPr algn="ctr"/>
            <a:r>
              <a:rPr lang="en-US" dirty="0"/>
              <a:t>Survived</a:t>
            </a:r>
          </a:p>
        </p:txBody>
      </p:sp>
      <p:sp>
        <p:nvSpPr>
          <p:cNvPr id="33" name="Rectangle 32">
            <a:extLst>
              <a:ext uri="{FF2B5EF4-FFF2-40B4-BE49-F238E27FC236}">
                <a16:creationId xmlns:a16="http://schemas.microsoft.com/office/drawing/2014/main" id="{52F1C701-E7CE-481B-A9C4-0EE8DD742641}"/>
              </a:ext>
            </a:extLst>
          </p:cNvPr>
          <p:cNvSpPr/>
          <p:nvPr/>
        </p:nvSpPr>
        <p:spPr>
          <a:xfrm>
            <a:off x="2260371" y="2224628"/>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2187286-000F-4CFD-92C1-746C79E01166}"/>
              </a:ext>
            </a:extLst>
          </p:cNvPr>
          <p:cNvSpPr/>
          <p:nvPr/>
        </p:nvSpPr>
        <p:spPr>
          <a:xfrm>
            <a:off x="2259150" y="261114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D601F94-643D-4BE5-B792-1D588187AADF}"/>
              </a:ext>
            </a:extLst>
          </p:cNvPr>
          <p:cNvSpPr/>
          <p:nvPr/>
        </p:nvSpPr>
        <p:spPr>
          <a:xfrm>
            <a:off x="2259150" y="2792477"/>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BDB5763-ACA2-4ACD-99BA-C1224E334DA6}"/>
              </a:ext>
            </a:extLst>
          </p:cNvPr>
          <p:cNvSpPr/>
          <p:nvPr/>
        </p:nvSpPr>
        <p:spPr>
          <a:xfrm>
            <a:off x="2259150" y="2973810"/>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B6234C5-3443-4025-A149-9D73DA2AC109}"/>
              </a:ext>
            </a:extLst>
          </p:cNvPr>
          <p:cNvSpPr/>
          <p:nvPr/>
        </p:nvSpPr>
        <p:spPr>
          <a:xfrm>
            <a:off x="2259150" y="3155143"/>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A8DF154-B7CF-44C2-B8AC-CC463F69FBD0}"/>
              </a:ext>
            </a:extLst>
          </p:cNvPr>
          <p:cNvSpPr/>
          <p:nvPr/>
        </p:nvSpPr>
        <p:spPr>
          <a:xfrm>
            <a:off x="2259150" y="333647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738C23-4DBA-47DA-AE0D-9019FB281A1B}"/>
              </a:ext>
            </a:extLst>
          </p:cNvPr>
          <p:cNvSpPr/>
          <p:nvPr/>
        </p:nvSpPr>
        <p:spPr>
          <a:xfrm>
            <a:off x="2259150" y="3517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55AD74-4500-440C-AA89-90772EED5458}"/>
              </a:ext>
            </a:extLst>
          </p:cNvPr>
          <p:cNvSpPr/>
          <p:nvPr/>
        </p:nvSpPr>
        <p:spPr>
          <a:xfrm>
            <a:off x="2259150" y="3699142"/>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A43F425-AB06-4AB2-BEF4-EC984248A98E}"/>
              </a:ext>
            </a:extLst>
          </p:cNvPr>
          <p:cNvSpPr/>
          <p:nvPr/>
        </p:nvSpPr>
        <p:spPr>
          <a:xfrm>
            <a:off x="2259150" y="3880475"/>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9424011-81F6-48D0-B475-651719798A08}"/>
              </a:ext>
            </a:extLst>
          </p:cNvPr>
          <p:cNvSpPr/>
          <p:nvPr/>
        </p:nvSpPr>
        <p:spPr>
          <a:xfrm>
            <a:off x="2259150" y="4061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8E4FD3-16F7-47A9-A2A5-FCCC388A5932}"/>
              </a:ext>
            </a:extLst>
          </p:cNvPr>
          <p:cNvSpPr/>
          <p:nvPr/>
        </p:nvSpPr>
        <p:spPr>
          <a:xfrm>
            <a:off x="2249625" y="4271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BED9535-9252-4C7C-9409-7583C43B2DA7}"/>
              </a:ext>
            </a:extLst>
          </p:cNvPr>
          <p:cNvSpPr/>
          <p:nvPr/>
        </p:nvSpPr>
        <p:spPr>
          <a:xfrm>
            <a:off x="2249625" y="4452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B3A55A2-0E7A-476A-9943-1AF858EF2EEF}"/>
              </a:ext>
            </a:extLst>
          </p:cNvPr>
          <p:cNvSpPr/>
          <p:nvPr/>
        </p:nvSpPr>
        <p:spPr>
          <a:xfrm>
            <a:off x="2249625" y="4633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3D7EC8F-7679-44D4-98DF-C6713CD54237}"/>
              </a:ext>
            </a:extLst>
          </p:cNvPr>
          <p:cNvSpPr/>
          <p:nvPr/>
        </p:nvSpPr>
        <p:spPr>
          <a:xfrm>
            <a:off x="2249625" y="4814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B13B29F-44F1-4354-B47B-6F77787C1E2D}"/>
              </a:ext>
            </a:extLst>
          </p:cNvPr>
          <p:cNvSpPr/>
          <p:nvPr/>
        </p:nvSpPr>
        <p:spPr>
          <a:xfrm>
            <a:off x="2240100" y="5033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4768D69-0AD9-479D-9CDA-28DDE5F1D257}"/>
              </a:ext>
            </a:extLst>
          </p:cNvPr>
          <p:cNvSpPr/>
          <p:nvPr/>
        </p:nvSpPr>
        <p:spPr>
          <a:xfrm>
            <a:off x="2259150" y="5214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9C225D4-CE25-45BF-BF8C-74846286CD76}"/>
              </a:ext>
            </a:extLst>
          </p:cNvPr>
          <p:cNvSpPr/>
          <p:nvPr/>
        </p:nvSpPr>
        <p:spPr>
          <a:xfrm>
            <a:off x="2259150" y="5395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0B97325-C201-4E7C-B988-98EF95E47727}"/>
              </a:ext>
            </a:extLst>
          </p:cNvPr>
          <p:cNvSpPr/>
          <p:nvPr/>
        </p:nvSpPr>
        <p:spPr>
          <a:xfrm>
            <a:off x="2259150" y="5576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EB802D8-6EF4-48D9-B27D-87EBB4DBF7E6}"/>
              </a:ext>
            </a:extLst>
          </p:cNvPr>
          <p:cNvSpPr/>
          <p:nvPr/>
        </p:nvSpPr>
        <p:spPr>
          <a:xfrm>
            <a:off x="2259150" y="57572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8786802-CB3A-45C8-AF46-EFD2B24C8776}"/>
              </a:ext>
            </a:extLst>
          </p:cNvPr>
          <p:cNvSpPr/>
          <p:nvPr/>
        </p:nvSpPr>
        <p:spPr>
          <a:xfrm>
            <a:off x="2260371" y="240703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8738A2F-31D4-4ECE-977E-F25A150581C9}"/>
              </a:ext>
            </a:extLst>
          </p:cNvPr>
          <p:cNvSpPr/>
          <p:nvPr/>
        </p:nvSpPr>
        <p:spPr>
          <a:xfrm>
            <a:off x="149961" y="5569737"/>
            <a:ext cx="2011728" cy="58788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1DE63F2-B949-4AE6-8100-47C863823E5D}"/>
              </a:ext>
            </a:extLst>
          </p:cNvPr>
          <p:cNvSpPr/>
          <p:nvPr/>
        </p:nvSpPr>
        <p:spPr>
          <a:xfrm>
            <a:off x="162249" y="5215250"/>
            <a:ext cx="2011728" cy="18005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ox and whisker chart&#10;&#10;Description automatically generated">
            <a:extLst>
              <a:ext uri="{FF2B5EF4-FFF2-40B4-BE49-F238E27FC236}">
                <a16:creationId xmlns:a16="http://schemas.microsoft.com/office/drawing/2014/main" id="{56AFE380-B295-4756-AB71-D22C83BE13FC}"/>
              </a:ext>
            </a:extLst>
          </p:cNvPr>
          <p:cNvPicPr>
            <a:picLocks noChangeAspect="1"/>
          </p:cNvPicPr>
          <p:nvPr/>
        </p:nvPicPr>
        <p:blipFill rotWithShape="1">
          <a:blip r:embed="rId5">
            <a:extLst>
              <a:ext uri="{28A0092B-C50C-407E-A947-70E740481C1C}">
                <a14:useLocalDpi xmlns:a14="http://schemas.microsoft.com/office/drawing/2010/main" val="0"/>
              </a:ext>
            </a:extLst>
          </a:blip>
          <a:srcRect l="40800" t="15581" r="38963" b="5557"/>
          <a:stretch/>
        </p:blipFill>
        <p:spPr>
          <a:xfrm>
            <a:off x="8053303" y="2994765"/>
            <a:ext cx="1366252" cy="1996508"/>
          </a:xfrm>
          <a:prstGeom prst="rect">
            <a:avLst/>
          </a:prstGeom>
        </p:spPr>
      </p:pic>
      <p:pic>
        <p:nvPicPr>
          <p:cNvPr id="56" name="Picture 55" descr="Chart, box and whisker chart&#10;&#10;Description automatically generated">
            <a:extLst>
              <a:ext uri="{FF2B5EF4-FFF2-40B4-BE49-F238E27FC236}">
                <a16:creationId xmlns:a16="http://schemas.microsoft.com/office/drawing/2014/main" id="{1E90CCAF-0A23-4F60-A1A8-91CC0EB15EC1}"/>
              </a:ext>
            </a:extLst>
          </p:cNvPr>
          <p:cNvPicPr>
            <a:picLocks noChangeAspect="1"/>
          </p:cNvPicPr>
          <p:nvPr/>
        </p:nvPicPr>
        <p:blipFill rotWithShape="1">
          <a:blip r:embed="rId5">
            <a:extLst>
              <a:ext uri="{28A0092B-C50C-407E-A947-70E740481C1C}">
                <a14:useLocalDpi xmlns:a14="http://schemas.microsoft.com/office/drawing/2010/main" val="0"/>
              </a:ext>
            </a:extLst>
          </a:blip>
          <a:srcRect l="79573" t="15581" b="5557"/>
          <a:stretch/>
        </p:blipFill>
        <p:spPr>
          <a:xfrm>
            <a:off x="2723891" y="2994765"/>
            <a:ext cx="1379062" cy="1996508"/>
          </a:xfrm>
          <a:prstGeom prst="rect">
            <a:avLst/>
          </a:prstGeom>
        </p:spPr>
      </p:pic>
      <p:pic>
        <p:nvPicPr>
          <p:cNvPr id="59" name="Picture 58" descr="Chart, box and whisker chart&#10;&#10;Description automatically generated">
            <a:extLst>
              <a:ext uri="{FF2B5EF4-FFF2-40B4-BE49-F238E27FC236}">
                <a16:creationId xmlns:a16="http://schemas.microsoft.com/office/drawing/2014/main" id="{3D0DB1EE-FA71-4205-9F62-B75A8386D11C}"/>
              </a:ext>
            </a:extLst>
          </p:cNvPr>
          <p:cNvPicPr>
            <a:picLocks noChangeAspect="1"/>
          </p:cNvPicPr>
          <p:nvPr/>
        </p:nvPicPr>
        <p:blipFill rotWithShape="1">
          <a:blip r:embed="rId5">
            <a:extLst>
              <a:ext uri="{28A0092B-C50C-407E-A947-70E740481C1C}">
                <a14:useLocalDpi xmlns:a14="http://schemas.microsoft.com/office/drawing/2010/main" val="0"/>
              </a:ext>
            </a:extLst>
          </a:blip>
          <a:srcRect l="21278" t="15581" r="58761" b="5557"/>
          <a:stretch/>
        </p:blipFill>
        <p:spPr>
          <a:xfrm>
            <a:off x="4085149" y="2994765"/>
            <a:ext cx="1347543" cy="1996508"/>
          </a:xfrm>
          <a:prstGeom prst="rect">
            <a:avLst/>
          </a:prstGeom>
        </p:spPr>
      </p:pic>
      <p:pic>
        <p:nvPicPr>
          <p:cNvPr id="60" name="Picture 59" descr="Chart, box and whisker chart&#10;&#10;Description automatically generated">
            <a:extLst>
              <a:ext uri="{FF2B5EF4-FFF2-40B4-BE49-F238E27FC236}">
                <a16:creationId xmlns:a16="http://schemas.microsoft.com/office/drawing/2014/main" id="{860CAD6E-B121-4032-846C-C43B74209638}"/>
              </a:ext>
            </a:extLst>
          </p:cNvPr>
          <p:cNvPicPr>
            <a:picLocks noChangeAspect="1"/>
          </p:cNvPicPr>
          <p:nvPr/>
        </p:nvPicPr>
        <p:blipFill rotWithShape="1">
          <a:blip r:embed="rId5">
            <a:extLst>
              <a:ext uri="{28A0092B-C50C-407E-A947-70E740481C1C}">
                <a14:useLocalDpi xmlns:a14="http://schemas.microsoft.com/office/drawing/2010/main" val="0"/>
              </a:ext>
            </a:extLst>
          </a:blip>
          <a:srcRect l="60343" t="15581" r="19124" b="5557"/>
          <a:stretch/>
        </p:blipFill>
        <p:spPr>
          <a:xfrm>
            <a:off x="5414888" y="2994765"/>
            <a:ext cx="1386210" cy="1996508"/>
          </a:xfrm>
          <a:prstGeom prst="rect">
            <a:avLst/>
          </a:prstGeom>
        </p:spPr>
      </p:pic>
      <p:pic>
        <p:nvPicPr>
          <p:cNvPr id="61" name="Picture 60" descr="Chart, box and whisker chart&#10;&#10;Description automatically generated">
            <a:extLst>
              <a:ext uri="{FF2B5EF4-FFF2-40B4-BE49-F238E27FC236}">
                <a16:creationId xmlns:a16="http://schemas.microsoft.com/office/drawing/2014/main" id="{CC481830-33C4-4B3B-AA9D-7DDCAF110081}"/>
              </a:ext>
            </a:extLst>
          </p:cNvPr>
          <p:cNvPicPr>
            <a:picLocks noChangeAspect="1"/>
          </p:cNvPicPr>
          <p:nvPr/>
        </p:nvPicPr>
        <p:blipFill rotWithShape="1">
          <a:blip r:embed="rId5">
            <a:extLst>
              <a:ext uri="{28A0092B-C50C-407E-A947-70E740481C1C}">
                <a14:useLocalDpi xmlns:a14="http://schemas.microsoft.com/office/drawing/2010/main" val="0"/>
              </a:ext>
            </a:extLst>
          </a:blip>
          <a:srcRect l="2202" t="15581" r="78722" b="5557"/>
          <a:stretch/>
        </p:blipFill>
        <p:spPr>
          <a:xfrm>
            <a:off x="6783294" y="2994765"/>
            <a:ext cx="1287811" cy="1996508"/>
          </a:xfrm>
          <a:prstGeom prst="rect">
            <a:avLst/>
          </a:prstGeom>
        </p:spPr>
      </p:pic>
    </p:spTree>
    <p:extLst>
      <p:ext uri="{BB962C8B-B14F-4D97-AF65-F5344CB8AC3E}">
        <p14:creationId xmlns:p14="http://schemas.microsoft.com/office/powerpoint/2010/main" val="207102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xit" presetSubtype="0" fill="hold" grpId="0" nodeType="withEffect">
                                  <p:stCondLst>
                                    <p:cond delay="0"/>
                                  </p:stCondLst>
                                  <p:childTnLst>
                                    <p:animEffect transition="out" filter="fade">
                                      <p:cBhvr>
                                        <p:cTn id="17" dur="500"/>
                                        <p:tgtEl>
                                          <p:spTgt spid="47"/>
                                        </p:tgtEl>
                                      </p:cBhvr>
                                    </p:animEffect>
                                    <p:set>
                                      <p:cBhvr>
                                        <p:cTn id="18" dur="1" fill="hold">
                                          <p:stCondLst>
                                            <p:cond delay="499"/>
                                          </p:stCondLst>
                                        </p:cTn>
                                        <p:tgtEl>
                                          <p:spTgt spid="4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xit" presetSubtype="0" fill="hold" grpId="0" nodeType="withEffect">
                                  <p:stCondLst>
                                    <p:cond delay="0"/>
                                  </p:stCondLst>
                                  <p:childTnLst>
                                    <p:animEffect transition="out" filter="fade">
                                      <p:cBhvr>
                                        <p:cTn id="25" dur="500"/>
                                        <p:tgtEl>
                                          <p:spTgt spid="48"/>
                                        </p:tgtEl>
                                      </p:cBhvr>
                                    </p:animEffect>
                                    <p:set>
                                      <p:cBhvr>
                                        <p:cTn id="26" dur="1" fill="hold">
                                          <p:stCondLst>
                                            <p:cond delay="499"/>
                                          </p:stCondLst>
                                        </p:cTn>
                                        <p:tgtEl>
                                          <p:spTgt spid="4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xit" presetSubtype="0" fill="hold" grpId="0" nodeType="withEffect">
                                  <p:stCondLst>
                                    <p:cond delay="0"/>
                                  </p:stCondLst>
                                  <p:childTnLst>
                                    <p:animEffect transition="out" filter="fade">
                                      <p:cBhvr>
                                        <p:cTn id="33" dur="500"/>
                                        <p:tgtEl>
                                          <p:spTgt spid="49"/>
                                        </p:tgtEl>
                                      </p:cBhvr>
                                    </p:animEffect>
                                    <p:set>
                                      <p:cBhvr>
                                        <p:cTn id="34" dur="1" fill="hold">
                                          <p:stCondLst>
                                            <p:cond delay="499"/>
                                          </p:stCondLst>
                                        </p:cTn>
                                        <p:tgtEl>
                                          <p:spTgt spid="4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par>
                                <p:cTn id="40" presetID="10" presetClass="exit" presetSubtype="0" fill="hold" grpId="0" nodeType="withEffect">
                                  <p:stCondLst>
                                    <p:cond delay="0"/>
                                  </p:stCondLst>
                                  <p:childTnLst>
                                    <p:animEffect transition="out" filter="fade">
                                      <p:cBhvr>
                                        <p:cTn id="41" dur="500"/>
                                        <p:tgtEl>
                                          <p:spTgt spid="50"/>
                                        </p:tgtEl>
                                      </p:cBhvr>
                                    </p:animEffect>
                                    <p:set>
                                      <p:cBhvr>
                                        <p:cTn id="42" dur="1" fill="hold">
                                          <p:stCondLst>
                                            <p:cond delay="499"/>
                                          </p:stCondLst>
                                        </p:cTn>
                                        <p:tgtEl>
                                          <p:spTgt spid="5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xit" presetSubtype="0" fill="hold" grpId="0" nodeType="withEffect">
                                  <p:stCondLst>
                                    <p:cond delay="0"/>
                                  </p:stCondLst>
                                  <p:childTnLst>
                                    <p:animEffect transition="out" filter="fade">
                                      <p:cBhvr>
                                        <p:cTn id="49" dur="500"/>
                                        <p:tgtEl>
                                          <p:spTgt spid="51"/>
                                        </p:tgtEl>
                                      </p:cBhvr>
                                    </p:animEffect>
                                    <p:set>
                                      <p:cBhvr>
                                        <p:cTn id="50"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P spid="69" grpId="0" animBg="1"/>
      <p:bldP spid="5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3CE72B-A425-4057-B654-9793D7986497}"/>
              </a:ext>
            </a:extLst>
          </p:cNvPr>
          <p:cNvPicPr>
            <a:picLocks noChangeAspect="1"/>
          </p:cNvPicPr>
          <p:nvPr/>
        </p:nvPicPr>
        <p:blipFill rotWithShape="1">
          <a:blip r:embed="rId2"/>
          <a:srcRect r="63419" b="3216"/>
          <a:stretch/>
        </p:blipFill>
        <p:spPr>
          <a:xfrm>
            <a:off x="7872213" y="3070042"/>
            <a:ext cx="1059737" cy="3614918"/>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FA4A127E-8C16-4D99-B31C-DAB726367522}"/>
              </a:ext>
            </a:extLst>
          </p:cNvPr>
          <p:cNvPicPr>
            <a:picLocks noChangeAspect="1"/>
          </p:cNvPicPr>
          <p:nvPr/>
        </p:nvPicPr>
        <p:blipFill rotWithShape="1">
          <a:blip r:embed="rId3">
            <a:extLst>
              <a:ext uri="{28A0092B-C50C-407E-A947-70E740481C1C}">
                <a14:useLocalDpi xmlns:a14="http://schemas.microsoft.com/office/drawing/2010/main" val="0"/>
              </a:ext>
            </a:extLst>
          </a:blip>
          <a:srcRect l="40800" t="15581" r="38963" b="5557"/>
          <a:stretch/>
        </p:blipFill>
        <p:spPr>
          <a:xfrm>
            <a:off x="7576236" y="669032"/>
            <a:ext cx="1619388" cy="2366486"/>
          </a:xfrm>
          <a:prstGeom prst="rect">
            <a:avLst/>
          </a:prstGeom>
        </p:spPr>
      </p:pic>
      <p:pic>
        <p:nvPicPr>
          <p:cNvPr id="5" name="Picture 4">
            <a:extLst>
              <a:ext uri="{FF2B5EF4-FFF2-40B4-BE49-F238E27FC236}">
                <a16:creationId xmlns:a16="http://schemas.microsoft.com/office/drawing/2014/main" id="{3CC36905-58E4-44E4-96D7-D5582C8C7BFE}"/>
              </a:ext>
            </a:extLst>
          </p:cNvPr>
          <p:cNvPicPr>
            <a:picLocks noChangeAspect="1"/>
          </p:cNvPicPr>
          <p:nvPr/>
        </p:nvPicPr>
        <p:blipFill rotWithShape="1">
          <a:blip r:embed="rId4"/>
          <a:srcRect l="-261" t="-260" r="51678" b="260"/>
          <a:stretch/>
        </p:blipFill>
        <p:spPr>
          <a:xfrm>
            <a:off x="2670518" y="3070042"/>
            <a:ext cx="2102420" cy="3689879"/>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C2791AB3-947A-4ECD-8309-9BDCE0C32682}"/>
              </a:ext>
            </a:extLst>
          </p:cNvPr>
          <p:cNvPicPr>
            <a:picLocks noChangeAspect="1"/>
          </p:cNvPicPr>
          <p:nvPr/>
        </p:nvPicPr>
        <p:blipFill rotWithShape="1">
          <a:blip r:embed="rId3">
            <a:extLst>
              <a:ext uri="{28A0092B-C50C-407E-A947-70E740481C1C}">
                <a14:useLocalDpi xmlns:a14="http://schemas.microsoft.com/office/drawing/2010/main" val="0"/>
              </a:ext>
            </a:extLst>
          </a:blip>
          <a:srcRect l="21278" t="15581" r="59646" b="5557"/>
          <a:stretch/>
        </p:blipFill>
        <p:spPr>
          <a:xfrm>
            <a:off x="2882630" y="669031"/>
            <a:ext cx="1526484" cy="2366486"/>
          </a:xfrm>
          <a:prstGeom prst="rect">
            <a:avLst/>
          </a:prstGeom>
        </p:spPr>
      </p:pic>
      <p:pic>
        <p:nvPicPr>
          <p:cNvPr id="4" name="Picture 3">
            <a:extLst>
              <a:ext uri="{FF2B5EF4-FFF2-40B4-BE49-F238E27FC236}">
                <a16:creationId xmlns:a16="http://schemas.microsoft.com/office/drawing/2014/main" id="{97FBFCE6-A271-46BC-A14F-5E6340E4AF0D}"/>
              </a:ext>
            </a:extLst>
          </p:cNvPr>
          <p:cNvPicPr>
            <a:picLocks noChangeAspect="1"/>
          </p:cNvPicPr>
          <p:nvPr/>
        </p:nvPicPr>
        <p:blipFill rotWithShape="1">
          <a:blip r:embed="rId5"/>
          <a:srcRect r="61583"/>
          <a:stretch/>
        </p:blipFill>
        <p:spPr>
          <a:xfrm>
            <a:off x="5727540" y="3070042"/>
            <a:ext cx="947020" cy="3689879"/>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779A886D-EA2E-4A7B-9DCC-E804CB411EEB}"/>
              </a:ext>
            </a:extLst>
          </p:cNvPr>
          <p:cNvPicPr>
            <a:picLocks noChangeAspect="1"/>
          </p:cNvPicPr>
          <p:nvPr/>
        </p:nvPicPr>
        <p:blipFill rotWithShape="1">
          <a:blip r:embed="rId3">
            <a:extLst>
              <a:ext uri="{28A0092B-C50C-407E-A947-70E740481C1C}">
                <a14:useLocalDpi xmlns:a14="http://schemas.microsoft.com/office/drawing/2010/main" val="0"/>
              </a:ext>
            </a:extLst>
          </a:blip>
          <a:srcRect l="2202" t="15581" r="78722" b="5557"/>
          <a:stretch/>
        </p:blipFill>
        <p:spPr>
          <a:xfrm>
            <a:off x="5414223" y="669032"/>
            <a:ext cx="1526484" cy="2366486"/>
          </a:xfrm>
          <a:prstGeom prst="rect">
            <a:avLst/>
          </a:prstGeom>
        </p:spPr>
      </p:pic>
      <p:pic>
        <p:nvPicPr>
          <p:cNvPr id="11" name="Picture 10">
            <a:extLst>
              <a:ext uri="{FF2B5EF4-FFF2-40B4-BE49-F238E27FC236}">
                <a16:creationId xmlns:a16="http://schemas.microsoft.com/office/drawing/2014/main" id="{F0C739F1-B2E9-4505-9979-FC012F12B325}"/>
              </a:ext>
            </a:extLst>
          </p:cNvPr>
          <p:cNvPicPr>
            <a:picLocks noChangeAspect="1"/>
          </p:cNvPicPr>
          <p:nvPr/>
        </p:nvPicPr>
        <p:blipFill rotWithShape="1">
          <a:blip r:embed="rId2"/>
          <a:srcRect l="41922" b="12826"/>
          <a:stretch/>
        </p:blipFill>
        <p:spPr>
          <a:xfrm>
            <a:off x="9767842" y="1574976"/>
            <a:ext cx="1916069" cy="3708048"/>
          </a:xfrm>
          <a:prstGeom prst="rect">
            <a:avLst/>
          </a:prstGeom>
        </p:spPr>
      </p:pic>
      <p:sp>
        <p:nvSpPr>
          <p:cNvPr id="15" name="Rectangle 14">
            <a:extLst>
              <a:ext uri="{FF2B5EF4-FFF2-40B4-BE49-F238E27FC236}">
                <a16:creationId xmlns:a16="http://schemas.microsoft.com/office/drawing/2014/main" id="{CE13EB1D-B0AB-43BE-868D-A9496B80C139}"/>
              </a:ext>
            </a:extLst>
          </p:cNvPr>
          <p:cNvSpPr/>
          <p:nvPr/>
        </p:nvSpPr>
        <p:spPr>
          <a:xfrm>
            <a:off x="2749987" y="98079"/>
            <a:ext cx="7385325" cy="584775"/>
          </a:xfrm>
          <a:prstGeom prst="rect">
            <a:avLst/>
          </a:prstGeom>
        </p:spPr>
        <p:txBody>
          <a:bodyPr wrap="square">
            <a:spAutoFit/>
          </a:bodyPr>
          <a:lstStyle/>
          <a:p>
            <a:pPr algn="ctr"/>
            <a:r>
              <a:rPr lang="en-US" sz="3200" dirty="0">
                <a:solidFill>
                  <a:schemeClr val="tx2"/>
                </a:solidFill>
              </a:rPr>
              <a:t>GO Term Depth 1 Parent: Binding</a:t>
            </a:r>
            <a:endParaRPr lang="en-US" sz="3200" dirty="0"/>
          </a:p>
        </p:txBody>
      </p:sp>
    </p:spTree>
    <p:extLst>
      <p:ext uri="{BB962C8B-B14F-4D97-AF65-F5344CB8AC3E}">
        <p14:creationId xmlns:p14="http://schemas.microsoft.com/office/powerpoint/2010/main" val="145608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CA714867-3B3F-47F2-BDCA-5E324A9C5628}"/>
              </a:ext>
            </a:extLst>
          </p:cNvPr>
          <p:cNvPicPr>
            <a:picLocks noChangeAspect="1" noChangeArrowheads="1"/>
          </p:cNvPicPr>
          <p:nvPr/>
        </p:nvPicPr>
        <p:blipFill rotWithShape="1">
          <a:blip r:embed="rId3">
            <a:alphaModFix amt="10000"/>
            <a:extLst>
              <a:ext uri="{BEBA8EAE-BF5A-486C-A8C5-ECC9F3942E4B}">
                <a14:imgProps xmlns:a14="http://schemas.microsoft.com/office/drawing/2010/main">
                  <a14:imgLayer r:embed="rId4">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4458614" y="1986134"/>
            <a:ext cx="3236676" cy="327223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49CE361-0EE6-4BE5-BD43-AE0F332C5167}"/>
              </a:ext>
            </a:extLst>
          </p:cNvPr>
          <p:cNvSpPr/>
          <p:nvPr/>
        </p:nvSpPr>
        <p:spPr>
          <a:xfrm>
            <a:off x="8771560" y="2743200"/>
            <a:ext cx="1896443"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a:solidFill>
                <a:srgbClr val="FFFFFF"/>
              </a:solidFill>
            </a:endParaRPr>
          </a:p>
        </p:txBody>
      </p:sp>
      <p:graphicFrame>
        <p:nvGraphicFramePr>
          <p:cNvPr id="15" name="Table 14">
            <a:extLst>
              <a:ext uri="{FF2B5EF4-FFF2-40B4-BE49-F238E27FC236}">
                <a16:creationId xmlns:a16="http://schemas.microsoft.com/office/drawing/2014/main" id="{95E3C9CA-194E-4775-B793-E7434A3B95CB}"/>
              </a:ext>
            </a:extLst>
          </p:cNvPr>
          <p:cNvGraphicFramePr>
            <a:graphicFrameLocks noGrp="1"/>
          </p:cNvGraphicFramePr>
          <p:nvPr>
            <p:extLst>
              <p:ext uri="{D42A27DB-BD31-4B8C-83A1-F6EECF244321}">
                <p14:modId xmlns:p14="http://schemas.microsoft.com/office/powerpoint/2010/main" val="297291204"/>
              </p:ext>
            </p:extLst>
          </p:nvPr>
        </p:nvGraphicFramePr>
        <p:xfrm>
          <a:off x="1737711" y="1976690"/>
          <a:ext cx="8653664" cy="3078240"/>
        </p:xfrm>
        <a:graphic>
          <a:graphicData uri="http://schemas.openxmlformats.org/drawingml/2006/table">
            <a:tbl>
              <a:tblPr/>
              <a:tblGrid>
                <a:gridCol w="903982">
                  <a:extLst>
                    <a:ext uri="{9D8B030D-6E8A-4147-A177-3AD203B41FA5}">
                      <a16:colId xmlns:a16="http://schemas.microsoft.com/office/drawing/2014/main" val="1618063298"/>
                    </a:ext>
                  </a:extLst>
                </a:gridCol>
                <a:gridCol w="4219682">
                  <a:extLst>
                    <a:ext uri="{9D8B030D-6E8A-4147-A177-3AD203B41FA5}">
                      <a16:colId xmlns:a16="http://schemas.microsoft.com/office/drawing/2014/main" val="2412131761"/>
                    </a:ext>
                  </a:extLst>
                </a:gridCol>
                <a:gridCol w="544226">
                  <a:extLst>
                    <a:ext uri="{9D8B030D-6E8A-4147-A177-3AD203B41FA5}">
                      <a16:colId xmlns:a16="http://schemas.microsoft.com/office/drawing/2014/main" val="3940652282"/>
                    </a:ext>
                  </a:extLst>
                </a:gridCol>
                <a:gridCol w="487638">
                  <a:extLst>
                    <a:ext uri="{9D8B030D-6E8A-4147-A177-3AD203B41FA5}">
                      <a16:colId xmlns:a16="http://schemas.microsoft.com/office/drawing/2014/main" val="57561138"/>
                    </a:ext>
                  </a:extLst>
                </a:gridCol>
                <a:gridCol w="487638">
                  <a:extLst>
                    <a:ext uri="{9D8B030D-6E8A-4147-A177-3AD203B41FA5}">
                      <a16:colId xmlns:a16="http://schemas.microsoft.com/office/drawing/2014/main" val="3688441603"/>
                    </a:ext>
                  </a:extLst>
                </a:gridCol>
                <a:gridCol w="580844">
                  <a:extLst>
                    <a:ext uri="{9D8B030D-6E8A-4147-A177-3AD203B41FA5}">
                      <a16:colId xmlns:a16="http://schemas.microsoft.com/office/drawing/2014/main" val="977659065"/>
                    </a:ext>
                  </a:extLst>
                </a:gridCol>
                <a:gridCol w="1016915">
                  <a:extLst>
                    <a:ext uri="{9D8B030D-6E8A-4147-A177-3AD203B41FA5}">
                      <a16:colId xmlns:a16="http://schemas.microsoft.com/office/drawing/2014/main" val="4021410953"/>
                    </a:ext>
                  </a:extLst>
                </a:gridCol>
                <a:gridCol w="412739">
                  <a:extLst>
                    <a:ext uri="{9D8B030D-6E8A-4147-A177-3AD203B41FA5}">
                      <a16:colId xmlns:a16="http://schemas.microsoft.com/office/drawing/2014/main" val="3445104503"/>
                    </a:ext>
                  </a:extLst>
                </a:gridCol>
              </a:tblGrid>
              <a:tr h="153692">
                <a:tc>
                  <a:txBody>
                    <a:bodyPr/>
                    <a:lstStyle/>
                    <a:p>
                      <a:pPr algn="l" fontAlgn="b"/>
                      <a:r>
                        <a:rPr lang="en-US" sz="1200" b="1" i="0" u="none" strike="noStrike" dirty="0">
                          <a:solidFill>
                            <a:srgbClr val="000000"/>
                          </a:solidFill>
                          <a:effectLst/>
                          <a:latin typeface="Calibri" panose="020F0502020204030204" pitchFamily="34" charset="0"/>
                        </a:rPr>
                        <a:t>Ontology</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Gene ontology nomenclature</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err="1">
                          <a:solidFill>
                            <a:srgbClr val="000000"/>
                          </a:solidFill>
                          <a:effectLst/>
                          <a:latin typeface="Calibri" panose="020F0502020204030204" pitchFamily="34" charset="0"/>
                        </a:rPr>
                        <a:t>coef</a:t>
                      </a:r>
                      <a:endParaRPr lang="en-US" sz="1200" b="1"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stderr</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pval</a:t>
                      </a:r>
                      <a:endParaRPr lang="en-US" sz="1200" b="1"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err="1">
                          <a:solidFill>
                            <a:srgbClr val="000000"/>
                          </a:solidFill>
                          <a:effectLst/>
                          <a:latin typeface="Calibri" panose="020F0502020204030204" pitchFamily="34" charset="0"/>
                        </a:rPr>
                        <a:t>qval</a:t>
                      </a:r>
                      <a:endParaRPr lang="en-US" sz="1200" b="1"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namespace</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depth</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7706343"/>
                  </a:ext>
                </a:extLst>
              </a:tr>
              <a:tr h="153692">
                <a:tc rowSpan="9">
                  <a:txBody>
                    <a:bodyPr/>
                    <a:lstStyle/>
                    <a:p>
                      <a:pPr algn="ctr" fontAlgn="ctr"/>
                      <a:r>
                        <a:rPr lang="en-US" sz="1200" b="1" i="0" u="none" strike="noStrike" dirty="0">
                          <a:solidFill>
                            <a:srgbClr val="000000"/>
                          </a:solidFill>
                          <a:effectLst/>
                          <a:latin typeface="Calibri" panose="020F0502020204030204" pitchFamily="34" charset="0"/>
                        </a:rPr>
                        <a:t>Biological </a:t>
                      </a:r>
                    </a:p>
                    <a:p>
                      <a:pPr algn="ctr" fontAlgn="ctr"/>
                      <a:r>
                        <a:rPr lang="en-US" sz="1200" b="1" i="0" u="none" strike="noStrike" dirty="0">
                          <a:solidFill>
                            <a:srgbClr val="000000"/>
                          </a:solidFill>
                          <a:effectLst/>
                          <a:latin typeface="Calibri" panose="020F0502020204030204" pitchFamily="34" charset="0"/>
                        </a:rPr>
                        <a:t>Process</a:t>
                      </a:r>
                    </a:p>
                  </a:txBody>
                  <a:tcPr marL="9510" marR="9510" marT="951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dirty="0">
                          <a:solidFill>
                            <a:srgbClr val="7030A0"/>
                          </a:solidFill>
                        </a:rPr>
                        <a:t>phosphorylation</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2.897</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panose="020F0502020204030204" pitchFamily="34" charset="0"/>
                        </a:rPr>
                        <a:t>0.888</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panose="020F0502020204030204" pitchFamily="34" charset="0"/>
                        </a:rPr>
                        <a:t>GO:0016310</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panose="020F0502020204030204" pitchFamily="34" charset="0"/>
                        </a:rPr>
                        <a:t>3</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69165844"/>
                  </a:ext>
                </a:extLst>
              </a:tr>
              <a:tr h="153692">
                <a:tc vMerge="1">
                  <a:txBody>
                    <a:bodyPr/>
                    <a:lstStyle/>
                    <a:p>
                      <a:endParaRPr lang="en-US"/>
                    </a:p>
                  </a:txBody>
                  <a:tcPr/>
                </a:tc>
                <a:tc>
                  <a:txBody>
                    <a:bodyPr/>
                    <a:lstStyle/>
                    <a:p>
                      <a:pPr algn="r" fontAlgn="b"/>
                      <a:r>
                        <a:rPr lang="en-US" sz="1200" b="1" i="0" u="none" strike="noStrike" dirty="0">
                          <a:solidFill>
                            <a:srgbClr val="228B22"/>
                          </a:solidFill>
                          <a:effectLst/>
                          <a:latin typeface="Calibri" panose="020F0502020204030204" pitchFamily="34" charset="0"/>
                        </a:rPr>
                        <a:t>transition metal ion binding</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-0.545</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0.106</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&lt;0.001</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GO:0046914</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10" marR="9510" marT="9510" marB="0" anchor="b">
                    <a:lnL>
                      <a:noFill/>
                    </a:lnL>
                    <a:lnR>
                      <a:noFill/>
                    </a:lnR>
                    <a:lnT>
                      <a:noFill/>
                    </a:lnT>
                    <a:lnB>
                      <a:noFill/>
                    </a:lnB>
                  </a:tcPr>
                </a:tc>
                <a:extLst>
                  <a:ext uri="{0D108BD9-81ED-4DB2-BD59-A6C34878D82A}">
                    <a16:rowId xmlns:a16="http://schemas.microsoft.com/office/drawing/2014/main" val="3580696453"/>
                  </a:ext>
                </a:extLst>
              </a:tr>
              <a:tr h="153692">
                <a:tc vMerge="1">
                  <a:txBody>
                    <a:bodyPr/>
                    <a:lstStyle/>
                    <a:p>
                      <a:endParaRPr lang="en-US"/>
                    </a:p>
                  </a:txBody>
                  <a:tcPr/>
                </a:tc>
                <a:tc>
                  <a:txBody>
                    <a:bodyPr/>
                    <a:lstStyle/>
                    <a:p>
                      <a:pPr algn="r" fontAlgn="b"/>
                      <a:r>
                        <a:rPr lang="en-US" sz="1200" b="1" i="0" u="none" strike="noStrike" dirty="0">
                          <a:solidFill>
                            <a:srgbClr val="228B22"/>
                          </a:solidFill>
                          <a:effectLst/>
                          <a:latin typeface="Calibri" panose="020F0502020204030204" pitchFamily="34" charset="0"/>
                        </a:rPr>
                        <a:t>magnesium ion binding</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-2.336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0.709</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GO:0000287</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10" marR="9510" marT="9510" marB="0" anchor="b">
                    <a:lnL>
                      <a:noFill/>
                    </a:lnL>
                    <a:lnR>
                      <a:noFill/>
                    </a:lnR>
                    <a:lnT>
                      <a:noFill/>
                    </a:lnT>
                    <a:lnB>
                      <a:noFill/>
                    </a:lnB>
                  </a:tcPr>
                </a:tc>
                <a:extLst>
                  <a:ext uri="{0D108BD9-81ED-4DB2-BD59-A6C34878D82A}">
                    <a16:rowId xmlns:a16="http://schemas.microsoft.com/office/drawing/2014/main" val="2334973849"/>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nucleobase-containing</a:t>
                      </a:r>
                      <a:r>
                        <a:rPr lang="en-US" sz="1200" b="0" i="0" u="none" strike="noStrike" dirty="0">
                          <a:solidFill>
                            <a:srgbClr val="000000"/>
                          </a:solidFill>
                          <a:effectLst/>
                          <a:latin typeface="Calibri" panose="020F0502020204030204" pitchFamily="34" charset="0"/>
                        </a:rPr>
                        <a:t> compound biosynthetic process</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-0.63</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0.117</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&lt;0.001</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GO:0034654</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3590509825"/>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RNA</a:t>
                      </a:r>
                      <a:r>
                        <a:rPr lang="en-US" sz="1200" b="0" i="0" u="none" strike="noStrike" dirty="0">
                          <a:solidFill>
                            <a:srgbClr val="000000"/>
                          </a:solidFill>
                          <a:effectLst/>
                          <a:latin typeface="Calibri" panose="020F0502020204030204" pitchFamily="34" charset="0"/>
                        </a:rPr>
                        <a:t> </a:t>
                      </a:r>
                      <a:r>
                        <a:rPr lang="en-US" sz="1200" b="1" dirty="0">
                          <a:solidFill>
                            <a:srgbClr val="7030A0"/>
                          </a:solidFill>
                        </a:rPr>
                        <a:t>phosphodiester</a:t>
                      </a:r>
                      <a:r>
                        <a:rPr lang="en-US" sz="1200" b="0" i="0" u="none" strike="noStrike" dirty="0">
                          <a:solidFill>
                            <a:srgbClr val="000000"/>
                          </a:solidFill>
                          <a:effectLst/>
                          <a:latin typeface="Calibri" panose="020F0502020204030204" pitchFamily="34" charset="0"/>
                        </a:rPr>
                        <a:t> </a:t>
                      </a:r>
                      <a:r>
                        <a:rPr lang="en-US" sz="1200" b="1" i="0" u="none" strike="noStrike" dirty="0">
                          <a:solidFill>
                            <a:srgbClr val="228B22"/>
                          </a:solidFill>
                          <a:effectLst/>
                          <a:latin typeface="Calibri" panose="020F0502020204030204" pitchFamily="34" charset="0"/>
                        </a:rPr>
                        <a:t>bond</a:t>
                      </a:r>
                      <a:r>
                        <a:rPr lang="en-US" sz="1200" b="0" i="0" u="none" strike="noStrike" dirty="0">
                          <a:solidFill>
                            <a:srgbClr val="000000"/>
                          </a:solidFill>
                          <a:effectLst/>
                          <a:latin typeface="Calibri" panose="020F0502020204030204" pitchFamily="34" charset="0"/>
                        </a:rPr>
                        <a:t> </a:t>
                      </a:r>
                      <a:r>
                        <a:rPr lang="en-US" sz="1200" b="1" i="0" u="none" strike="noStrike" dirty="0">
                          <a:solidFill>
                            <a:srgbClr val="4472C4"/>
                          </a:solidFill>
                          <a:effectLst/>
                          <a:latin typeface="Calibri" panose="020F0502020204030204" pitchFamily="34" charset="0"/>
                        </a:rPr>
                        <a:t>hydrolysis</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-1.412</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0.402</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0.024</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GO:0090501</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160290183"/>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RNA</a:t>
                      </a:r>
                      <a:r>
                        <a:rPr lang="en-US" sz="1200" b="0" i="0" u="none" strike="noStrike" dirty="0">
                          <a:solidFill>
                            <a:srgbClr val="000000"/>
                          </a:solidFill>
                          <a:effectLst/>
                          <a:latin typeface="Calibri" panose="020F0502020204030204" pitchFamily="34" charset="0"/>
                        </a:rPr>
                        <a:t> </a:t>
                      </a:r>
                      <a:r>
                        <a:rPr lang="en-US" sz="1200" b="1" i="0" u="none" strike="noStrike" dirty="0">
                          <a:solidFill>
                            <a:srgbClr val="228B22"/>
                          </a:solidFill>
                          <a:effectLst/>
                          <a:latin typeface="Calibri" panose="020F0502020204030204" pitchFamily="34" charset="0"/>
                        </a:rPr>
                        <a:t>binding</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0.989</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0.303</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GO:0003723</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848015038"/>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RNA</a:t>
                      </a:r>
                      <a:r>
                        <a:rPr lang="en-US" sz="1200" b="0" i="0" u="none" strike="noStrike" dirty="0">
                          <a:solidFill>
                            <a:srgbClr val="000000"/>
                          </a:solidFill>
                          <a:effectLst/>
                          <a:latin typeface="Calibri" panose="020F0502020204030204" pitchFamily="34" charset="0"/>
                        </a:rPr>
                        <a:t> metabolic process</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-0.31</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0.086</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0.018</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GO:0016070</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7</a:t>
                      </a:r>
                    </a:p>
                  </a:txBody>
                  <a:tcPr marL="9510" marR="9510" marT="9510" marB="0" anchor="b">
                    <a:lnL>
                      <a:noFill/>
                    </a:lnL>
                    <a:lnR>
                      <a:noFill/>
                    </a:lnR>
                    <a:lnT>
                      <a:noFill/>
                    </a:lnT>
                    <a:lnB>
                      <a:noFill/>
                    </a:lnB>
                  </a:tcPr>
                </a:tc>
                <a:extLst>
                  <a:ext uri="{0D108BD9-81ED-4DB2-BD59-A6C34878D82A}">
                    <a16:rowId xmlns:a16="http://schemas.microsoft.com/office/drawing/2014/main" val="117248549"/>
                  </a:ext>
                </a:extLst>
              </a:tr>
              <a:tr h="153692">
                <a:tc vMerge="1">
                  <a:txBody>
                    <a:bodyPr/>
                    <a:lstStyle/>
                    <a:p>
                      <a:endParaRPr lang="en-US"/>
                    </a:p>
                  </a:txBody>
                  <a:tcPr/>
                </a:tc>
                <a:tc>
                  <a:txBody>
                    <a:bodyPr/>
                    <a:lstStyle/>
                    <a:p>
                      <a:pPr algn="r" fontAlgn="b"/>
                      <a:r>
                        <a:rPr lang="en-US" sz="1200" b="1" i="0" u="none" strike="noStrike" dirty="0">
                          <a:solidFill>
                            <a:srgbClr val="228B22"/>
                          </a:solidFill>
                          <a:effectLst/>
                          <a:latin typeface="Calibri" panose="020F0502020204030204" pitchFamily="34" charset="0"/>
                        </a:rPr>
                        <a:t>zinc ion binding</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-0.88</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0.266</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GO:0008270</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7</a:t>
                      </a:r>
                    </a:p>
                  </a:txBody>
                  <a:tcPr marL="9510" marR="9510" marT="9510" marB="0" anchor="b">
                    <a:lnL>
                      <a:noFill/>
                    </a:lnL>
                    <a:lnR>
                      <a:noFill/>
                    </a:lnR>
                    <a:lnT>
                      <a:noFill/>
                    </a:lnT>
                    <a:lnB>
                      <a:noFill/>
                    </a:lnB>
                  </a:tcPr>
                </a:tc>
                <a:extLst>
                  <a:ext uri="{0D108BD9-81ED-4DB2-BD59-A6C34878D82A}">
                    <a16:rowId xmlns:a16="http://schemas.microsoft.com/office/drawing/2014/main" val="1282296880"/>
                  </a:ext>
                </a:extLst>
              </a:tr>
              <a:tr h="153692">
                <a:tc vMerge="1">
                  <a:txBody>
                    <a:bodyPr/>
                    <a:lstStyle/>
                    <a:p>
                      <a:endParaRPr lang="en-US"/>
                    </a:p>
                  </a:txBody>
                  <a:tcPr/>
                </a:tc>
                <a:tc>
                  <a:txBody>
                    <a:bodyPr/>
                    <a:lstStyle/>
                    <a:p>
                      <a:pPr algn="r" fontAlgn="b"/>
                      <a:r>
                        <a:rPr lang="en-US" sz="1200" b="1" dirty="0">
                          <a:solidFill>
                            <a:srgbClr val="4472C4"/>
                          </a:solidFill>
                        </a:rPr>
                        <a:t>endopeptidase</a:t>
                      </a:r>
                      <a:r>
                        <a:rPr lang="en-US" sz="1200" b="0" i="0" u="none" strike="noStrike" dirty="0">
                          <a:solidFill>
                            <a:srgbClr val="000000"/>
                          </a:solidFill>
                          <a:effectLst/>
                          <a:latin typeface="Calibri" panose="020F0502020204030204" pitchFamily="34" charset="0"/>
                        </a:rPr>
                        <a:t> activity</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-0.995</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0.309</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0.037</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GO:0004175</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4593572"/>
                  </a:ext>
                </a:extLst>
              </a:tr>
              <a:tr h="153692">
                <a:tc rowSpan="6">
                  <a:txBody>
                    <a:bodyPr/>
                    <a:lstStyle/>
                    <a:p>
                      <a:pPr algn="ctr" fontAlgn="ctr"/>
                      <a:r>
                        <a:rPr lang="en-US" sz="1200" b="1" i="0" u="none" strike="noStrike" dirty="0">
                          <a:solidFill>
                            <a:srgbClr val="000000"/>
                          </a:solidFill>
                          <a:effectLst/>
                          <a:latin typeface="Calibri" panose="020F0502020204030204" pitchFamily="34" charset="0"/>
                        </a:rPr>
                        <a:t>Molecular </a:t>
                      </a:r>
                    </a:p>
                    <a:p>
                      <a:pPr algn="ctr" fontAlgn="ctr"/>
                      <a:r>
                        <a:rPr lang="en-US" sz="1200" b="1" i="0" u="none" strike="noStrike" dirty="0">
                          <a:solidFill>
                            <a:srgbClr val="000000"/>
                          </a:solidFill>
                          <a:effectLst/>
                          <a:latin typeface="Calibri" panose="020F0502020204030204" pitchFamily="34" charset="0"/>
                        </a:rPr>
                        <a:t>Function</a:t>
                      </a:r>
                    </a:p>
                  </a:txBody>
                  <a:tcPr marL="9510" marR="9510" marT="951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200" b="1" i="0" u="none" strike="noStrike" dirty="0">
                          <a:solidFill>
                            <a:srgbClr val="FFC000"/>
                          </a:solidFill>
                          <a:effectLst/>
                          <a:latin typeface="Calibri" panose="020F0502020204030204" pitchFamily="34" charset="0"/>
                        </a:rPr>
                        <a:t>DNA</a:t>
                      </a:r>
                      <a:r>
                        <a:rPr lang="en-US" sz="1200" b="0" i="0" u="none" strike="noStrike" dirty="0">
                          <a:solidFill>
                            <a:srgbClr val="000000"/>
                          </a:solidFill>
                          <a:effectLst/>
                          <a:latin typeface="Calibri" panose="020F0502020204030204" pitchFamily="34" charset="0"/>
                        </a:rPr>
                        <a:t> recombination</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-2.13</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panose="020F0502020204030204" pitchFamily="34" charset="0"/>
                        </a:rPr>
                        <a:t>0.667</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0.037</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GO:0006310</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6</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28610455"/>
                  </a:ext>
                </a:extLst>
              </a:tr>
              <a:tr h="153692">
                <a:tc vMerge="1">
                  <a:txBody>
                    <a:bodyPr/>
                    <a:lstStyle/>
                    <a:p>
                      <a:endParaRPr lang="en-US"/>
                    </a:p>
                  </a:txBody>
                  <a:tcPr/>
                </a:tc>
                <a:tc>
                  <a:txBody>
                    <a:bodyPr/>
                    <a:lstStyle/>
                    <a:p>
                      <a:pPr algn="r" fontAlgn="b"/>
                      <a:r>
                        <a:rPr lang="en-US" sz="1200" b="1" dirty="0">
                          <a:solidFill>
                            <a:srgbClr val="7030A0"/>
                          </a:solidFill>
                        </a:rPr>
                        <a:t>pyrophosphat</a:t>
                      </a:r>
                      <a:r>
                        <a:rPr lang="en-US" sz="1200" b="1" dirty="0">
                          <a:solidFill>
                            <a:srgbClr val="4472C4"/>
                          </a:solidFill>
                        </a:rPr>
                        <a:t>ase activity</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-0.326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0.107</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0.002</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0.048</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GO:0016462</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2388838241"/>
                  </a:ext>
                </a:extLst>
              </a:tr>
              <a:tr h="153692">
                <a:tc vMerge="1">
                  <a:txBody>
                    <a:bodyPr/>
                    <a:lstStyle/>
                    <a:p>
                      <a:endParaRPr lang="en-US"/>
                    </a:p>
                  </a:txBody>
                  <a:tcPr/>
                </a:tc>
                <a:tc>
                  <a:txBody>
                    <a:bodyPr/>
                    <a:lstStyle/>
                    <a:p>
                      <a:pPr algn="r" fontAlgn="b"/>
                      <a:r>
                        <a:rPr lang="en-US" sz="1200" b="1" dirty="0">
                          <a:solidFill>
                            <a:srgbClr val="4472C4"/>
                          </a:solidFill>
                        </a:rPr>
                        <a:t>oxidoreductase activity</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2.541</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0.801</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0.002</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0.037</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GO:0016491</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9510" marR="9510" marT="9510" marB="0" anchor="b">
                    <a:lnL>
                      <a:noFill/>
                    </a:lnL>
                    <a:lnR>
                      <a:noFill/>
                    </a:lnR>
                    <a:lnT>
                      <a:noFill/>
                    </a:lnT>
                    <a:lnB>
                      <a:noFill/>
                    </a:lnB>
                  </a:tcPr>
                </a:tc>
                <a:extLst>
                  <a:ext uri="{0D108BD9-81ED-4DB2-BD59-A6C34878D82A}">
                    <a16:rowId xmlns:a16="http://schemas.microsoft.com/office/drawing/2014/main" val="2627033921"/>
                  </a:ext>
                </a:extLst>
              </a:tr>
              <a:tr h="153692">
                <a:tc vMerge="1">
                  <a:txBody>
                    <a:bodyPr/>
                    <a:lstStyle/>
                    <a:p>
                      <a:endParaRPr lang="en-US"/>
                    </a:p>
                  </a:txBody>
                  <a:tcPr/>
                </a:tc>
                <a:tc>
                  <a:txBody>
                    <a:bodyPr/>
                    <a:lstStyle/>
                    <a:p>
                      <a:pPr algn="r" fontAlgn="b"/>
                      <a:r>
                        <a:rPr lang="en-US" sz="1200" b="1" dirty="0">
                          <a:solidFill>
                            <a:srgbClr val="4472C4"/>
                          </a:solidFill>
                        </a:rPr>
                        <a:t>hydrolase activity</a:t>
                      </a:r>
                      <a:r>
                        <a:rPr lang="en-US" sz="1200" b="0" i="0" u="none" strike="noStrike" dirty="0">
                          <a:solidFill>
                            <a:srgbClr val="000000"/>
                          </a:solidFill>
                          <a:effectLst/>
                          <a:latin typeface="Calibri" panose="020F0502020204030204" pitchFamily="34" charset="0"/>
                        </a:rPr>
                        <a:t>, acting on acid anhydrides</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-0.323</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0.107</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0.003</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0.052</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GO:0016817</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3</a:t>
                      </a:r>
                    </a:p>
                  </a:txBody>
                  <a:tcPr marL="9510" marR="9510" marT="9510" marB="0" anchor="b">
                    <a:lnL>
                      <a:noFill/>
                    </a:lnL>
                    <a:lnR>
                      <a:noFill/>
                    </a:lnR>
                    <a:lnT>
                      <a:noFill/>
                    </a:lnT>
                    <a:lnB>
                      <a:noFill/>
                    </a:lnB>
                  </a:tcPr>
                </a:tc>
                <a:extLst>
                  <a:ext uri="{0D108BD9-81ED-4DB2-BD59-A6C34878D82A}">
                    <a16:rowId xmlns:a16="http://schemas.microsoft.com/office/drawing/2014/main" val="2980984683"/>
                  </a:ext>
                </a:extLst>
              </a:tr>
              <a:tr h="153692">
                <a:tc vMerge="1">
                  <a:txBody>
                    <a:bodyPr/>
                    <a:lstStyle/>
                    <a:p>
                      <a:endParaRPr lang="en-US"/>
                    </a:p>
                  </a:txBody>
                  <a:tcPr/>
                </a:tc>
                <a:tc>
                  <a:txBody>
                    <a:bodyPr/>
                    <a:lstStyle/>
                    <a:p>
                      <a:pPr algn="r" fontAlgn="b"/>
                      <a:r>
                        <a:rPr lang="en-US" sz="1200" b="1" dirty="0">
                          <a:solidFill>
                            <a:srgbClr val="4472C4"/>
                          </a:solidFill>
                        </a:rPr>
                        <a:t>catalytic activity</a:t>
                      </a:r>
                      <a:r>
                        <a:rPr lang="en-US" sz="1200" b="0" i="0" u="none" strike="noStrike" dirty="0">
                          <a:solidFill>
                            <a:srgbClr val="000000"/>
                          </a:solidFill>
                          <a:effectLst/>
                          <a:latin typeface="Calibri" panose="020F0502020204030204" pitchFamily="34" charset="0"/>
                        </a:rPr>
                        <a:t>, acting on </a:t>
                      </a:r>
                      <a:r>
                        <a:rPr lang="en-US" sz="1200" b="1" i="0" u="none" strike="noStrike" dirty="0">
                          <a:solidFill>
                            <a:srgbClr val="FFC000"/>
                          </a:solidFill>
                          <a:effectLst/>
                          <a:latin typeface="Calibri" panose="020F0502020204030204" pitchFamily="34" charset="0"/>
                        </a:rPr>
                        <a:t>RNA</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-0.546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0.174</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0.002</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0.039</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GO:0140098</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9510" marR="9510" marT="9510" marB="0" anchor="b">
                    <a:lnL>
                      <a:noFill/>
                    </a:lnL>
                    <a:lnR>
                      <a:noFill/>
                    </a:lnR>
                    <a:lnT>
                      <a:noFill/>
                    </a:lnT>
                    <a:lnB>
                      <a:noFill/>
                    </a:lnB>
                  </a:tcPr>
                </a:tc>
                <a:extLst>
                  <a:ext uri="{0D108BD9-81ED-4DB2-BD59-A6C34878D82A}">
                    <a16:rowId xmlns:a16="http://schemas.microsoft.com/office/drawing/2014/main" val="1718186857"/>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organonitrogen</a:t>
                      </a:r>
                      <a:r>
                        <a:rPr lang="en-US" sz="1200" b="0" i="0" u="none" strike="noStrike" dirty="0">
                          <a:solidFill>
                            <a:srgbClr val="000000"/>
                          </a:solidFill>
                          <a:effectLst/>
                          <a:latin typeface="Calibri" panose="020F0502020204030204" pitchFamily="34" charset="0"/>
                        </a:rPr>
                        <a:t> compound catabolic process</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-2.388</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0.721</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&lt;0.001</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GO:1901565</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3885872233"/>
                  </a:ext>
                </a:extLst>
              </a:tr>
            </a:tbl>
          </a:graphicData>
        </a:graphic>
      </p:graphicFrame>
      <p:sp>
        <p:nvSpPr>
          <p:cNvPr id="12" name="TextBox 11">
            <a:extLst>
              <a:ext uri="{FF2B5EF4-FFF2-40B4-BE49-F238E27FC236}">
                <a16:creationId xmlns:a16="http://schemas.microsoft.com/office/drawing/2014/main" id="{D95AE164-3D33-4414-93E8-A5FE07A66A57}"/>
              </a:ext>
            </a:extLst>
          </p:cNvPr>
          <p:cNvSpPr txBox="1"/>
          <p:nvPr/>
        </p:nvSpPr>
        <p:spPr>
          <a:xfrm>
            <a:off x="1524001" y="1480316"/>
            <a:ext cx="9143999" cy="523220"/>
          </a:xfrm>
          <a:prstGeom prst="rect">
            <a:avLst/>
          </a:prstGeom>
          <a:noFill/>
        </p:spPr>
        <p:txBody>
          <a:bodyPr wrap="square">
            <a:spAutoFit/>
          </a:bodyPr>
          <a:lstStyle/>
          <a:p>
            <a:r>
              <a:rPr lang="en-US" sz="2800" dirty="0">
                <a:solidFill>
                  <a:schemeClr val="tx2"/>
                </a:solidFill>
              </a:rPr>
              <a:t>GO Terms assoc. w/ </a:t>
            </a:r>
            <a:r>
              <a:rPr lang="en-US" sz="2800" dirty="0">
                <a:solidFill>
                  <a:srgbClr val="B22222"/>
                </a:solidFill>
              </a:rPr>
              <a:t>COVID19 </a:t>
            </a:r>
            <a:r>
              <a:rPr lang="en-US" sz="2800" dirty="0"/>
              <a:t>outcome </a:t>
            </a:r>
            <a:r>
              <a:rPr lang="en-US" sz="2800" dirty="0">
                <a:solidFill>
                  <a:srgbClr val="083F65"/>
                </a:solidFill>
              </a:rPr>
              <a:t>(</a:t>
            </a:r>
            <a:r>
              <a:rPr lang="en-US" sz="2800" dirty="0">
                <a:solidFill>
                  <a:schemeClr val="bg1"/>
                </a:solidFill>
                <a:highlight>
                  <a:srgbClr val="000000"/>
                </a:highlight>
              </a:rPr>
              <a:t>Deceased</a:t>
            </a:r>
            <a:r>
              <a:rPr lang="en-US" sz="2800" dirty="0">
                <a:solidFill>
                  <a:srgbClr val="083F65"/>
                </a:solidFill>
              </a:rPr>
              <a:t>/</a:t>
            </a:r>
            <a:r>
              <a:rPr lang="en-US" sz="2800" dirty="0">
                <a:highlight>
                  <a:srgbClr val="FFC125"/>
                </a:highlight>
              </a:rPr>
              <a:t>Survived</a:t>
            </a:r>
            <a:r>
              <a:rPr lang="en-US" sz="2800" dirty="0">
                <a:solidFill>
                  <a:srgbClr val="083F65"/>
                </a:solidFill>
              </a:rPr>
              <a:t>)</a:t>
            </a:r>
          </a:p>
        </p:txBody>
      </p:sp>
      <p:graphicFrame>
        <p:nvGraphicFramePr>
          <p:cNvPr id="16" name="Table 15">
            <a:extLst>
              <a:ext uri="{FF2B5EF4-FFF2-40B4-BE49-F238E27FC236}">
                <a16:creationId xmlns:a16="http://schemas.microsoft.com/office/drawing/2014/main" id="{6B38D06F-A0F0-46C5-989F-09BAD9E63C32}"/>
              </a:ext>
            </a:extLst>
          </p:cNvPr>
          <p:cNvGraphicFramePr>
            <a:graphicFrameLocks noGrp="1"/>
          </p:cNvGraphicFramePr>
          <p:nvPr>
            <p:extLst>
              <p:ext uri="{D42A27DB-BD31-4B8C-83A1-F6EECF244321}">
                <p14:modId xmlns:p14="http://schemas.microsoft.com/office/powerpoint/2010/main" val="3371141839"/>
              </p:ext>
            </p:extLst>
          </p:nvPr>
        </p:nvGraphicFramePr>
        <p:xfrm>
          <a:off x="1937091" y="5584234"/>
          <a:ext cx="6831921" cy="938802"/>
        </p:xfrm>
        <a:graphic>
          <a:graphicData uri="http://schemas.openxmlformats.org/drawingml/2006/table">
            <a:tbl>
              <a:tblPr/>
              <a:tblGrid>
                <a:gridCol w="557409">
                  <a:extLst>
                    <a:ext uri="{9D8B030D-6E8A-4147-A177-3AD203B41FA5}">
                      <a16:colId xmlns:a16="http://schemas.microsoft.com/office/drawing/2014/main" val="3546241462"/>
                    </a:ext>
                  </a:extLst>
                </a:gridCol>
                <a:gridCol w="2292546">
                  <a:extLst>
                    <a:ext uri="{9D8B030D-6E8A-4147-A177-3AD203B41FA5}">
                      <a16:colId xmlns:a16="http://schemas.microsoft.com/office/drawing/2014/main" val="3395282288"/>
                    </a:ext>
                  </a:extLst>
                </a:gridCol>
                <a:gridCol w="2897384">
                  <a:extLst>
                    <a:ext uri="{9D8B030D-6E8A-4147-A177-3AD203B41FA5}">
                      <a16:colId xmlns:a16="http://schemas.microsoft.com/office/drawing/2014/main" val="2712788124"/>
                    </a:ext>
                  </a:extLst>
                </a:gridCol>
                <a:gridCol w="689172">
                  <a:extLst>
                    <a:ext uri="{9D8B030D-6E8A-4147-A177-3AD203B41FA5}">
                      <a16:colId xmlns:a16="http://schemas.microsoft.com/office/drawing/2014/main" val="801392406"/>
                    </a:ext>
                  </a:extLst>
                </a:gridCol>
                <a:gridCol w="395410">
                  <a:extLst>
                    <a:ext uri="{9D8B030D-6E8A-4147-A177-3AD203B41FA5}">
                      <a16:colId xmlns:a16="http://schemas.microsoft.com/office/drawing/2014/main" val="1204264534"/>
                    </a:ext>
                  </a:extLst>
                </a:gridCol>
              </a:tblGrid>
              <a:tr h="99208">
                <a:tc>
                  <a:txBody>
                    <a:bodyPr/>
                    <a:lstStyle/>
                    <a:p>
                      <a:pPr algn="ctr" fontAlgn="ctr"/>
                      <a:r>
                        <a:rPr lang="en-US" sz="1000" b="1" i="0" u="none" strike="noStrike" dirty="0">
                          <a:solidFill>
                            <a:srgbClr val="000000"/>
                          </a:solidFill>
                          <a:effectLst/>
                          <a:latin typeface="Calibri" panose="020F0502020204030204" pitchFamily="34" charset="0"/>
                        </a:rPr>
                        <a:t>Ontology</a:t>
                      </a:r>
                    </a:p>
                  </a:txBody>
                  <a:tcPr marL="4067" marR="4067" marT="406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Calibri" panose="020F0502020204030204" pitchFamily="34" charset="0"/>
                        </a:rPr>
                        <a:t>Depth 1 Parent(s)</a:t>
                      </a:r>
                    </a:p>
                  </a:txBody>
                  <a:tcPr marL="4067" marR="4067" marT="406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panose="020F0502020204030204" pitchFamily="34" charset="0"/>
                        </a:rPr>
                        <a:t>feature</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panose="020F0502020204030204" pitchFamily="34" charset="0"/>
                        </a:rPr>
                        <a:t>namespace</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panose="020F0502020204030204" pitchFamily="34" charset="0"/>
                        </a:rPr>
                        <a:t>Depth</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1079759"/>
                  </a:ext>
                </a:extLst>
              </a:tr>
              <a:tr h="99208">
                <a:tc rowSpan="5">
                  <a:txBody>
                    <a:bodyPr/>
                    <a:lstStyle/>
                    <a:p>
                      <a:pPr algn="r" fontAlgn="ctr"/>
                      <a:r>
                        <a:rPr lang="en-US" sz="1000" b="0" i="0" u="none" strike="noStrike" dirty="0">
                          <a:solidFill>
                            <a:srgbClr val="000000"/>
                          </a:solidFill>
                          <a:effectLst/>
                          <a:latin typeface="Calibri" panose="020F0502020204030204" pitchFamily="34" charset="0"/>
                        </a:rPr>
                        <a:t>Molecular</a:t>
                      </a:r>
                    </a:p>
                    <a:p>
                      <a:pPr algn="r" fontAlgn="ctr"/>
                      <a:r>
                        <a:rPr lang="en-US" sz="1000" b="0" i="0" u="none" strike="noStrike" dirty="0">
                          <a:solidFill>
                            <a:srgbClr val="000000"/>
                          </a:solidFill>
                          <a:effectLst/>
                          <a:latin typeface="Calibri" panose="020F0502020204030204" pitchFamily="34" charset="0"/>
                        </a:rPr>
                        <a:t>Function</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r" fontAlgn="ctr"/>
                      <a:r>
                        <a:rPr lang="en-US" sz="1000" b="0" i="0" u="none" strike="noStrike" dirty="0">
                          <a:solidFill>
                            <a:srgbClr val="000000"/>
                          </a:solidFill>
                          <a:effectLst/>
                          <a:latin typeface="Calibri" panose="020F0502020204030204" pitchFamily="34" charset="0"/>
                        </a:rPr>
                        <a:t>GO:0003824 </a:t>
                      </a:r>
                    </a:p>
                    <a:p>
                      <a:pPr algn="r" fontAlgn="ctr"/>
                      <a:r>
                        <a:rPr lang="en-US" sz="1000" b="0" i="0" u="none" strike="noStrike" dirty="0">
                          <a:solidFill>
                            <a:srgbClr val="000000"/>
                          </a:solidFill>
                          <a:effectLst/>
                          <a:latin typeface="Calibri" panose="020F0502020204030204" pitchFamily="34" charset="0"/>
                        </a:rPr>
                        <a:t>catalytic activity</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1" i="0" u="none" strike="noStrike" dirty="0">
                          <a:solidFill>
                            <a:srgbClr val="0A2F87"/>
                          </a:solidFill>
                          <a:effectLst/>
                          <a:latin typeface="Calibri" panose="020F0502020204030204" pitchFamily="34" charset="0"/>
                        </a:rPr>
                        <a:t>hydrolase activity</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000" b="0" i="0" u="none" strike="noStrike" dirty="0">
                          <a:solidFill>
                            <a:srgbClr val="000000"/>
                          </a:solidFill>
                          <a:effectLst/>
                          <a:latin typeface="Calibri" panose="020F0502020204030204" pitchFamily="34" charset="0"/>
                        </a:rPr>
                        <a:t>GO:0016787</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63512097"/>
                  </a:ext>
                </a:extLst>
              </a:tr>
              <a:tr h="99208">
                <a:tc vMerge="1">
                  <a:txBody>
                    <a:bodyPr/>
                    <a:lstStyle/>
                    <a:p>
                      <a:endParaRPr lang="en-US"/>
                    </a:p>
                  </a:txBody>
                  <a:tcPr/>
                </a:tc>
                <a:tc vMerge="1">
                  <a:txBody>
                    <a:bodyPr/>
                    <a:lstStyle/>
                    <a:p>
                      <a:endParaRPr lang="en-US"/>
                    </a:p>
                  </a:txBody>
                  <a:tcPr/>
                </a:tc>
                <a:tc>
                  <a:txBody>
                    <a:bodyPr/>
                    <a:lstStyle/>
                    <a:p>
                      <a:pPr algn="r" fontAlgn="b"/>
                      <a:r>
                        <a:rPr lang="en-US" sz="1000" b="1" i="0" u="none" strike="noStrike" dirty="0">
                          <a:solidFill>
                            <a:srgbClr val="0A2F87"/>
                          </a:solidFill>
                          <a:effectLst/>
                          <a:latin typeface="Calibri" panose="020F0502020204030204" pitchFamily="34" charset="0"/>
                        </a:rPr>
                        <a:t>transferase activity</a:t>
                      </a:r>
                    </a:p>
                  </a:txBody>
                  <a:tcPr marL="4067" marR="4067" marT="4067"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GO:0016740</a:t>
                      </a:r>
                    </a:p>
                  </a:txBody>
                  <a:tcPr marL="4067" marR="4067" marT="4067" marB="0" anchor="b">
                    <a:lnL>
                      <a:noFill/>
                    </a:lnL>
                    <a:lnR>
                      <a:noFill/>
                    </a:lnR>
                    <a:lnT>
                      <a:noFill/>
                    </a:lnT>
                    <a:lnB>
                      <a:noFill/>
                    </a:lnB>
                  </a:tcPr>
                </a:tc>
                <a:tc>
                  <a:txBody>
                    <a:bodyPr/>
                    <a:lstStyle/>
                    <a:p>
                      <a:pPr algn="ctr" fontAlgn="b"/>
                      <a:r>
                        <a:rPr lang="en-US" sz="10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900249100"/>
                  </a:ext>
                </a:extLst>
              </a:tr>
              <a:tr h="99208">
                <a:tc vMerge="1">
                  <a:txBody>
                    <a:bodyPr/>
                    <a:lstStyle/>
                    <a:p>
                      <a:endParaRPr lang="en-US"/>
                    </a:p>
                  </a:txBody>
                  <a:tcPr/>
                </a:tc>
                <a:tc vMerge="1">
                  <a:txBody>
                    <a:bodyPr/>
                    <a:lstStyle/>
                    <a:p>
                      <a:endParaRPr lang="en-US"/>
                    </a:p>
                  </a:txBody>
                  <a:tcPr/>
                </a:tc>
                <a:tc>
                  <a:txBody>
                    <a:bodyPr/>
                    <a:lstStyle/>
                    <a:p>
                      <a:pPr algn="r" fontAlgn="b"/>
                      <a:r>
                        <a:rPr lang="en-US" sz="1000" b="1" i="0" u="none" strike="noStrike" dirty="0">
                          <a:solidFill>
                            <a:srgbClr val="0A2F87"/>
                          </a:solidFill>
                          <a:effectLst/>
                          <a:latin typeface="Calibri" panose="020F0502020204030204" pitchFamily="34" charset="0"/>
                        </a:rPr>
                        <a:t>transferase activity, transferring </a:t>
                      </a:r>
                      <a:r>
                        <a:rPr lang="en-US" sz="1000" b="1" i="0" u="none" strike="noStrike" dirty="0">
                          <a:solidFill>
                            <a:srgbClr val="7030A0"/>
                          </a:solidFill>
                          <a:effectLst/>
                          <a:latin typeface="Calibri" panose="020F0502020204030204" pitchFamily="34" charset="0"/>
                        </a:rPr>
                        <a:t>phosphorus</a:t>
                      </a:r>
                    </a:p>
                  </a:txBody>
                  <a:tcPr marL="4067" marR="4067" marT="4067"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GO:0016772</a:t>
                      </a:r>
                    </a:p>
                  </a:txBody>
                  <a:tcPr marL="4067" marR="4067" marT="4067" marB="0" anchor="b">
                    <a:lnL>
                      <a:noFill/>
                    </a:lnL>
                    <a:lnR>
                      <a:noFill/>
                    </a:lnR>
                    <a:lnT>
                      <a:noFill/>
                    </a:lnT>
                    <a:lnB>
                      <a:noFill/>
                    </a:lnB>
                  </a:tcPr>
                </a:tc>
                <a:tc>
                  <a:txBody>
                    <a:bodyPr/>
                    <a:lstStyle/>
                    <a:p>
                      <a:pPr algn="ctr" fontAlgn="b"/>
                      <a:r>
                        <a:rPr lang="en-US" sz="10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4266668392"/>
                  </a:ext>
                </a:extLst>
              </a:tr>
              <a:tr h="99208">
                <a:tc vMerge="1">
                  <a:txBody>
                    <a:bodyPr/>
                    <a:lstStyle/>
                    <a:p>
                      <a:endParaRPr lang="en-US"/>
                    </a:p>
                  </a:txBody>
                  <a:tcPr/>
                </a:tc>
                <a:tc vMerge="1">
                  <a:txBody>
                    <a:bodyPr/>
                    <a:lstStyle/>
                    <a:p>
                      <a:endParaRPr lang="en-US"/>
                    </a:p>
                  </a:txBody>
                  <a:tcPr/>
                </a:tc>
                <a:tc>
                  <a:txBody>
                    <a:bodyPr/>
                    <a:lstStyle/>
                    <a:p>
                      <a:pPr algn="r" fontAlgn="b"/>
                      <a:r>
                        <a:rPr lang="en-US" sz="1000" b="1" i="0" u="none" strike="noStrike" dirty="0" err="1">
                          <a:solidFill>
                            <a:srgbClr val="FFC000"/>
                          </a:solidFill>
                          <a:effectLst/>
                          <a:latin typeface="Calibri" panose="020F0502020204030204" pitchFamily="34" charset="0"/>
                        </a:rPr>
                        <a:t>nucleotidyl</a:t>
                      </a:r>
                      <a:r>
                        <a:rPr lang="en-US" sz="1000" b="1" i="0" u="none" strike="noStrike" dirty="0" err="1">
                          <a:solidFill>
                            <a:srgbClr val="4D68A8"/>
                          </a:solidFill>
                          <a:effectLst/>
                          <a:latin typeface="Calibri" panose="020F0502020204030204" pitchFamily="34" charset="0"/>
                        </a:rPr>
                        <a:t>transferase</a:t>
                      </a:r>
                      <a:r>
                        <a:rPr lang="en-US" sz="1000" b="1" i="0" u="none" strike="noStrike" dirty="0">
                          <a:solidFill>
                            <a:srgbClr val="4D68A8"/>
                          </a:solidFill>
                          <a:effectLst/>
                          <a:latin typeface="Calibri" panose="020F0502020204030204" pitchFamily="34" charset="0"/>
                        </a:rPr>
                        <a:t> activity</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GO:0016779</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4</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1329414"/>
                  </a:ext>
                </a:extLst>
              </a:tr>
              <a:tr h="133210">
                <a:tc vMerge="1">
                  <a:txBody>
                    <a:bodyPr/>
                    <a:lstStyle/>
                    <a:p>
                      <a:endParaRPr lang="en-US"/>
                    </a:p>
                  </a:txBody>
                  <a:tcPr/>
                </a:tc>
                <a:tc>
                  <a:txBody>
                    <a:bodyPr/>
                    <a:lstStyle/>
                    <a:p>
                      <a:pPr algn="r" fontAlgn="ctr"/>
                      <a:r>
                        <a:rPr lang="en-US" sz="1000" b="0" i="0" u="none" strike="noStrike" dirty="0">
                          <a:solidFill>
                            <a:srgbClr val="000000"/>
                          </a:solidFill>
                          <a:effectLst/>
                          <a:latin typeface="Calibri" panose="020F0502020204030204" pitchFamily="34" charset="0"/>
                        </a:rPr>
                        <a:t>GO:0005488 binding</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1" i="0" u="none" strike="noStrike" dirty="0">
                          <a:solidFill>
                            <a:srgbClr val="228B22"/>
                          </a:solidFill>
                          <a:effectLst/>
                          <a:latin typeface="Calibri" panose="020F0502020204030204" pitchFamily="34" charset="0"/>
                        </a:rPr>
                        <a:t>ion binding</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GO:0043167</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5856248"/>
                  </a:ext>
                </a:extLst>
              </a:tr>
            </a:tbl>
          </a:graphicData>
        </a:graphic>
      </p:graphicFrame>
      <p:sp>
        <p:nvSpPr>
          <p:cNvPr id="17" name="TextBox 16">
            <a:extLst>
              <a:ext uri="{FF2B5EF4-FFF2-40B4-BE49-F238E27FC236}">
                <a16:creationId xmlns:a16="http://schemas.microsoft.com/office/drawing/2014/main" id="{29FD785C-A471-4BC0-B00A-C940D9262FB8}"/>
              </a:ext>
            </a:extLst>
          </p:cNvPr>
          <p:cNvSpPr txBox="1"/>
          <p:nvPr/>
        </p:nvSpPr>
        <p:spPr>
          <a:xfrm>
            <a:off x="1591237" y="5085902"/>
            <a:ext cx="7523629" cy="523220"/>
          </a:xfrm>
          <a:prstGeom prst="rect">
            <a:avLst/>
          </a:prstGeom>
          <a:noFill/>
        </p:spPr>
        <p:txBody>
          <a:bodyPr wrap="square">
            <a:spAutoFit/>
          </a:bodyPr>
          <a:lstStyle/>
          <a:p>
            <a:pPr algn="ctr"/>
            <a:r>
              <a:rPr lang="en-US" sz="2800" dirty="0">
                <a:solidFill>
                  <a:schemeClr val="tx2"/>
                </a:solidFill>
              </a:rPr>
              <a:t>GO Terms assoc. w/</a:t>
            </a:r>
            <a:r>
              <a:rPr lang="en-US" sz="2800" dirty="0">
                <a:solidFill>
                  <a:srgbClr val="B22222"/>
                </a:solidFill>
              </a:rPr>
              <a:t>COVID19</a:t>
            </a:r>
            <a:r>
              <a:rPr lang="en-US" sz="2800" dirty="0">
                <a:solidFill>
                  <a:schemeClr val="tx2"/>
                </a:solidFill>
              </a:rPr>
              <a:t> vs. </a:t>
            </a:r>
            <a:r>
              <a:rPr lang="en-US" sz="2800" dirty="0">
                <a:solidFill>
                  <a:srgbClr val="228B22"/>
                </a:solidFill>
              </a:rPr>
              <a:t>uninfected</a:t>
            </a:r>
            <a:r>
              <a:rPr lang="en-US" sz="2800" dirty="0">
                <a:solidFill>
                  <a:schemeClr val="tx2"/>
                </a:solidFill>
              </a:rPr>
              <a:t> &amp; </a:t>
            </a:r>
            <a:r>
              <a:rPr lang="en-US" sz="2800" dirty="0">
                <a:solidFill>
                  <a:srgbClr val="FF7F00"/>
                </a:solidFill>
              </a:rPr>
              <a:t>CAP</a:t>
            </a:r>
          </a:p>
        </p:txBody>
      </p:sp>
      <p:sp>
        <p:nvSpPr>
          <p:cNvPr id="18" name="TextBox 17">
            <a:extLst>
              <a:ext uri="{FF2B5EF4-FFF2-40B4-BE49-F238E27FC236}">
                <a16:creationId xmlns:a16="http://schemas.microsoft.com/office/drawing/2014/main" id="{2D20AF5A-77BD-4814-BEEF-FB670E930737}"/>
              </a:ext>
            </a:extLst>
          </p:cNvPr>
          <p:cNvSpPr txBox="1"/>
          <p:nvPr/>
        </p:nvSpPr>
        <p:spPr>
          <a:xfrm>
            <a:off x="2110812" y="110444"/>
            <a:ext cx="7810856" cy="707886"/>
          </a:xfrm>
          <a:prstGeom prst="rect">
            <a:avLst/>
          </a:prstGeom>
          <a:noFill/>
        </p:spPr>
        <p:txBody>
          <a:bodyPr wrap="square">
            <a:spAutoFit/>
          </a:bodyPr>
          <a:lstStyle/>
          <a:p>
            <a:pPr algn="ctr"/>
            <a:r>
              <a:rPr lang="en-US" sz="4000" dirty="0">
                <a:solidFill>
                  <a:schemeClr val="tx2"/>
                </a:solidFill>
              </a:rPr>
              <a:t>Summary of GO terms:</a:t>
            </a:r>
            <a:r>
              <a:rPr lang="en-US" sz="4000" dirty="0">
                <a:solidFill>
                  <a:srgbClr val="B22222"/>
                </a:solidFill>
              </a:rPr>
              <a:t>COVID19 </a:t>
            </a:r>
            <a:endParaRPr lang="en-US" sz="4000" dirty="0"/>
          </a:p>
        </p:txBody>
      </p:sp>
    </p:spTree>
    <p:extLst>
      <p:ext uri="{BB962C8B-B14F-4D97-AF65-F5344CB8AC3E}">
        <p14:creationId xmlns:p14="http://schemas.microsoft.com/office/powerpoint/2010/main" val="21368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4D053E-749C-4285-8756-3EC2CC467754}"/>
              </a:ext>
            </a:extLst>
          </p:cNvPr>
          <p:cNvSpPr/>
          <p:nvPr/>
        </p:nvSpPr>
        <p:spPr>
          <a:xfrm>
            <a:off x="7796770" y="5145473"/>
            <a:ext cx="4395230" cy="338554"/>
          </a:xfrm>
          <a:prstGeom prst="rect">
            <a:avLst/>
          </a:prstGeom>
        </p:spPr>
        <p:txBody>
          <a:bodyPr wrap="square" lIns="0" tIns="0" rIns="0" bIns="0">
            <a:spAutoFit/>
          </a:bodyPr>
          <a:lstStyle/>
          <a:p>
            <a:pPr fontAlgn="b"/>
            <a:r>
              <a:rPr lang="en-US" sz="1100" dirty="0">
                <a:solidFill>
                  <a:srgbClr val="000000"/>
                </a:solidFill>
                <a:latin typeface="Calibri" panose="020F0502020204030204" pitchFamily="34" charset="0"/>
              </a:rPr>
              <a:t>Comparisons were conducted using Wilcoxon rank sum test and adjusted for multiple test comparisons using the  </a:t>
            </a:r>
            <a:r>
              <a:rPr lang="en-US" sz="1100" dirty="0" err="1">
                <a:solidFill>
                  <a:srgbClr val="000000"/>
                </a:solidFill>
                <a:latin typeface="Calibri" panose="020F0502020204030204" pitchFamily="34" charset="0"/>
              </a:rPr>
              <a:t>benajmini</a:t>
            </a:r>
            <a:r>
              <a:rPr lang="en-US" sz="1100" dirty="0">
                <a:solidFill>
                  <a:srgbClr val="000000"/>
                </a:solidFill>
                <a:latin typeface="Calibri" panose="020F0502020204030204" pitchFamily="34" charset="0"/>
              </a:rPr>
              <a:t> </a:t>
            </a:r>
            <a:r>
              <a:rPr lang="en-US" sz="1100" dirty="0" err="1">
                <a:solidFill>
                  <a:srgbClr val="000000"/>
                </a:solidFill>
                <a:latin typeface="Calibri" panose="020F0502020204030204" pitchFamily="34" charset="0"/>
              </a:rPr>
              <a:t>hochberg</a:t>
            </a:r>
            <a:r>
              <a:rPr lang="en-US" sz="1100" dirty="0">
                <a:solidFill>
                  <a:srgbClr val="000000"/>
                </a:solidFill>
                <a:latin typeface="Calibri" panose="020F0502020204030204" pitchFamily="34" charset="0"/>
              </a:rPr>
              <a:t> correction method</a:t>
            </a:r>
          </a:p>
        </p:txBody>
      </p:sp>
      <p:sp>
        <p:nvSpPr>
          <p:cNvPr id="11" name="Rectangle 10">
            <a:extLst>
              <a:ext uri="{FF2B5EF4-FFF2-40B4-BE49-F238E27FC236}">
                <a16:creationId xmlns:a16="http://schemas.microsoft.com/office/drawing/2014/main" id="{B68CB2EE-C8C6-4A81-BA72-4F22B4022E70}"/>
              </a:ext>
            </a:extLst>
          </p:cNvPr>
          <p:cNvSpPr/>
          <p:nvPr/>
        </p:nvSpPr>
        <p:spPr>
          <a:xfrm>
            <a:off x="7697516" y="1556162"/>
            <a:ext cx="4487412" cy="338554"/>
          </a:xfrm>
          <a:prstGeom prst="rect">
            <a:avLst/>
          </a:prstGeom>
        </p:spPr>
        <p:txBody>
          <a:bodyPr wrap="square">
            <a:spAutoFit/>
          </a:bodyPr>
          <a:lstStyle/>
          <a:p>
            <a:pPr algn="ctr"/>
            <a:r>
              <a:rPr lang="en-US" sz="1600" b="1" dirty="0">
                <a:solidFill>
                  <a:srgbClr val="083F65"/>
                </a:solidFill>
                <a:latin typeface="Calibri" panose="020F0502020204030204" pitchFamily="34" charset="0"/>
              </a:rPr>
              <a:t>Taxonomic comparisons  (Deceased vs Survived)</a:t>
            </a:r>
          </a:p>
        </p:txBody>
      </p:sp>
      <p:sp>
        <p:nvSpPr>
          <p:cNvPr id="3" name="Rectangle 2">
            <a:extLst>
              <a:ext uri="{FF2B5EF4-FFF2-40B4-BE49-F238E27FC236}">
                <a16:creationId xmlns:a16="http://schemas.microsoft.com/office/drawing/2014/main" id="{AC791252-EF12-46F2-8EBD-A2BB6981E467}"/>
              </a:ext>
            </a:extLst>
          </p:cNvPr>
          <p:cNvSpPr/>
          <p:nvPr/>
        </p:nvSpPr>
        <p:spPr>
          <a:xfrm>
            <a:off x="-1" y="152992"/>
            <a:ext cx="12192001" cy="584775"/>
          </a:xfrm>
          <a:prstGeom prst="rect">
            <a:avLst/>
          </a:prstGeom>
        </p:spPr>
        <p:txBody>
          <a:bodyPr wrap="square">
            <a:spAutoFit/>
          </a:bodyPr>
          <a:lstStyle/>
          <a:p>
            <a:pPr algn="ctr"/>
            <a:r>
              <a:rPr lang="en-US" sz="3200" dirty="0">
                <a:solidFill>
                  <a:schemeClr val="tx2"/>
                </a:solidFill>
              </a:rPr>
              <a:t>COVID-19 Mortality Taxonomic profiles</a:t>
            </a:r>
          </a:p>
        </p:txBody>
      </p:sp>
      <p:grpSp>
        <p:nvGrpSpPr>
          <p:cNvPr id="19" name="Group 18">
            <a:extLst>
              <a:ext uri="{FF2B5EF4-FFF2-40B4-BE49-F238E27FC236}">
                <a16:creationId xmlns:a16="http://schemas.microsoft.com/office/drawing/2014/main" id="{4C009A7D-6541-4BC0-B7F0-E00D764A46A9}"/>
              </a:ext>
            </a:extLst>
          </p:cNvPr>
          <p:cNvGrpSpPr/>
          <p:nvPr/>
        </p:nvGrpSpPr>
        <p:grpSpPr>
          <a:xfrm>
            <a:off x="2271154" y="690043"/>
            <a:ext cx="5525616" cy="5639754"/>
            <a:chOff x="2750306" y="793812"/>
            <a:chExt cx="5525616" cy="5639754"/>
          </a:xfrm>
        </p:grpSpPr>
        <p:pic>
          <p:nvPicPr>
            <p:cNvPr id="8" name="Picture 7" descr="A picture containing diagram&#10;&#10;Description automatically generated">
              <a:extLst>
                <a:ext uri="{FF2B5EF4-FFF2-40B4-BE49-F238E27FC236}">
                  <a16:creationId xmlns:a16="http://schemas.microsoft.com/office/drawing/2014/main" id="{B906914E-90BA-4854-A9E6-BFC86048DDA9}"/>
                </a:ext>
              </a:extLst>
            </p:cNvPr>
            <p:cNvPicPr>
              <a:picLocks noChangeAspect="1"/>
            </p:cNvPicPr>
            <p:nvPr/>
          </p:nvPicPr>
          <p:blipFill rotWithShape="1">
            <a:blip r:embed="rId3">
              <a:extLst>
                <a:ext uri="{28A0092B-C50C-407E-A947-70E740481C1C}">
                  <a14:useLocalDpi xmlns:a14="http://schemas.microsoft.com/office/drawing/2010/main" val="0"/>
                </a:ext>
              </a:extLst>
            </a:blip>
            <a:srcRect l="16293" t="7037" r="32500" b="6506"/>
            <a:stretch/>
          </p:blipFill>
          <p:spPr>
            <a:xfrm>
              <a:off x="2750306" y="793812"/>
              <a:ext cx="5469346" cy="5639754"/>
            </a:xfrm>
            <a:prstGeom prst="rect">
              <a:avLst/>
            </a:prstGeom>
          </p:spPr>
        </p:pic>
        <p:grpSp>
          <p:nvGrpSpPr>
            <p:cNvPr id="14" name="Group 13">
              <a:extLst>
                <a:ext uri="{FF2B5EF4-FFF2-40B4-BE49-F238E27FC236}">
                  <a16:creationId xmlns:a16="http://schemas.microsoft.com/office/drawing/2014/main" id="{0D21B341-A415-40A3-9B08-9F98AB04FF5E}"/>
                </a:ext>
              </a:extLst>
            </p:cNvPr>
            <p:cNvGrpSpPr/>
            <p:nvPr/>
          </p:nvGrpSpPr>
          <p:grpSpPr>
            <a:xfrm>
              <a:off x="8041814" y="4408892"/>
              <a:ext cx="234108" cy="2024674"/>
              <a:chOff x="10130010" y="4398483"/>
              <a:chExt cx="234108" cy="2024674"/>
            </a:xfrm>
          </p:grpSpPr>
          <p:sp>
            <p:nvSpPr>
              <p:cNvPr id="7" name="Rectangle 6">
                <a:extLst>
                  <a:ext uri="{FF2B5EF4-FFF2-40B4-BE49-F238E27FC236}">
                    <a16:creationId xmlns:a16="http://schemas.microsoft.com/office/drawing/2014/main" id="{D8A28D10-1655-49D7-AEB8-06F0989DD164}"/>
                  </a:ext>
                </a:extLst>
              </p:cNvPr>
              <p:cNvSpPr/>
              <p:nvPr/>
            </p:nvSpPr>
            <p:spPr>
              <a:xfrm>
                <a:off x="10130010" y="4541704"/>
                <a:ext cx="234108" cy="1881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B1952C6-860D-453F-A9CD-7F94A3DC1D28}"/>
                  </a:ext>
                </a:extLst>
              </p:cNvPr>
              <p:cNvSpPr/>
              <p:nvPr/>
            </p:nvSpPr>
            <p:spPr>
              <a:xfrm>
                <a:off x="10156260" y="4398483"/>
                <a:ext cx="152981" cy="143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Group 16">
            <a:extLst>
              <a:ext uri="{FF2B5EF4-FFF2-40B4-BE49-F238E27FC236}">
                <a16:creationId xmlns:a16="http://schemas.microsoft.com/office/drawing/2014/main" id="{60E6EBDA-926D-4DCB-BF53-931E9197500B}"/>
              </a:ext>
            </a:extLst>
          </p:cNvPr>
          <p:cNvGrpSpPr/>
          <p:nvPr/>
        </p:nvGrpSpPr>
        <p:grpSpPr>
          <a:xfrm>
            <a:off x="0" y="2341585"/>
            <a:ext cx="2363336" cy="2174830"/>
            <a:chOff x="9828664" y="4743361"/>
            <a:chExt cx="2363336" cy="2174830"/>
          </a:xfrm>
        </p:grpSpPr>
        <p:pic>
          <p:nvPicPr>
            <p:cNvPr id="9" name="Picture 8" descr="A picture containing diagram&#10;&#10;Description automatically generated">
              <a:extLst>
                <a:ext uri="{FF2B5EF4-FFF2-40B4-BE49-F238E27FC236}">
                  <a16:creationId xmlns:a16="http://schemas.microsoft.com/office/drawing/2014/main" id="{AA269F26-6A39-47CD-AB23-E3A089489A0D}"/>
                </a:ext>
              </a:extLst>
            </p:cNvPr>
            <p:cNvPicPr>
              <a:picLocks noChangeAspect="1"/>
            </p:cNvPicPr>
            <p:nvPr/>
          </p:nvPicPr>
          <p:blipFill rotWithShape="1">
            <a:blip r:embed="rId3">
              <a:extLst>
                <a:ext uri="{28A0092B-C50C-407E-A947-70E740481C1C}">
                  <a14:useLocalDpi xmlns:a14="http://schemas.microsoft.com/office/drawing/2010/main" val="0"/>
                </a:ext>
              </a:extLst>
            </a:blip>
            <a:srcRect l="67694" t="63673" r="17917" b="5561"/>
            <a:stretch/>
          </p:blipFill>
          <p:spPr>
            <a:xfrm>
              <a:off x="10364118" y="4827364"/>
              <a:ext cx="1536937" cy="2006824"/>
            </a:xfrm>
            <a:prstGeom prst="rect">
              <a:avLst/>
            </a:prstGeom>
          </p:spPr>
        </p:pic>
        <p:sp>
          <p:nvSpPr>
            <p:cNvPr id="15" name="Rectangle 14">
              <a:extLst>
                <a:ext uri="{FF2B5EF4-FFF2-40B4-BE49-F238E27FC236}">
                  <a16:creationId xmlns:a16="http://schemas.microsoft.com/office/drawing/2014/main" id="{F7C5549C-9342-44D8-979D-8D029AD35737}"/>
                </a:ext>
              </a:extLst>
            </p:cNvPr>
            <p:cNvSpPr/>
            <p:nvPr/>
          </p:nvSpPr>
          <p:spPr>
            <a:xfrm rot="16200000">
              <a:off x="9064415" y="5507611"/>
              <a:ext cx="2174829" cy="646331"/>
            </a:xfrm>
            <a:prstGeom prst="rect">
              <a:avLst/>
            </a:prstGeom>
          </p:spPr>
          <p:txBody>
            <a:bodyPr wrap="square">
              <a:spAutoFit/>
            </a:bodyPr>
            <a:lstStyle/>
            <a:p>
              <a:pPr algn="ctr"/>
              <a:r>
                <a:rPr lang="en-US" b="1" dirty="0">
                  <a:solidFill>
                    <a:schemeClr val="tx2"/>
                  </a:solidFill>
                </a:rPr>
                <a:t>Log2 ratio of median proportions</a:t>
              </a:r>
              <a:endParaRPr lang="en-US" b="1" dirty="0"/>
            </a:p>
          </p:txBody>
        </p:sp>
        <p:sp>
          <p:nvSpPr>
            <p:cNvPr id="16" name="Rectangle 15">
              <a:extLst>
                <a:ext uri="{FF2B5EF4-FFF2-40B4-BE49-F238E27FC236}">
                  <a16:creationId xmlns:a16="http://schemas.microsoft.com/office/drawing/2014/main" id="{E2675F95-F4CE-48A4-B86E-87DD2A7E393F}"/>
                </a:ext>
              </a:extLst>
            </p:cNvPr>
            <p:cNvSpPr/>
            <p:nvPr/>
          </p:nvSpPr>
          <p:spPr>
            <a:xfrm rot="5400000">
              <a:off x="10919919" y="5646110"/>
              <a:ext cx="2174829" cy="369332"/>
            </a:xfrm>
            <a:prstGeom prst="rect">
              <a:avLst/>
            </a:prstGeom>
          </p:spPr>
          <p:txBody>
            <a:bodyPr wrap="square">
              <a:spAutoFit/>
            </a:bodyPr>
            <a:lstStyle/>
            <a:p>
              <a:pPr algn="ctr"/>
              <a:r>
                <a:rPr lang="en-US" b="1" dirty="0">
                  <a:solidFill>
                    <a:schemeClr val="tx2"/>
                  </a:solidFill>
                </a:rPr>
                <a:t>Read Count</a:t>
              </a:r>
              <a:endParaRPr lang="en-US" b="1" dirty="0"/>
            </a:p>
          </p:txBody>
        </p:sp>
      </p:grpSp>
      <p:pic>
        <p:nvPicPr>
          <p:cNvPr id="20" name="Picture 19">
            <a:extLst>
              <a:ext uri="{FF2B5EF4-FFF2-40B4-BE49-F238E27FC236}">
                <a16:creationId xmlns:a16="http://schemas.microsoft.com/office/drawing/2014/main" id="{E31F94F5-CEC4-47AA-8965-59EAAE660A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020" y="156350"/>
            <a:ext cx="1325944" cy="1325944"/>
          </a:xfrm>
          <a:prstGeom prst="rect">
            <a:avLst/>
          </a:prstGeom>
        </p:spPr>
      </p:pic>
      <p:graphicFrame>
        <p:nvGraphicFramePr>
          <p:cNvPr id="4" name="Table 3">
            <a:extLst>
              <a:ext uri="{FF2B5EF4-FFF2-40B4-BE49-F238E27FC236}">
                <a16:creationId xmlns:a16="http://schemas.microsoft.com/office/drawing/2014/main" id="{14EC7475-C4C6-4D40-817D-159ECFF48FE8}"/>
              </a:ext>
            </a:extLst>
          </p:cNvPr>
          <p:cNvGraphicFramePr>
            <a:graphicFrameLocks noGrp="1"/>
          </p:cNvGraphicFramePr>
          <p:nvPr>
            <p:extLst>
              <p:ext uri="{D42A27DB-BD31-4B8C-83A1-F6EECF244321}">
                <p14:modId xmlns:p14="http://schemas.microsoft.com/office/powerpoint/2010/main" val="2008415490"/>
              </p:ext>
            </p:extLst>
          </p:nvPr>
        </p:nvGraphicFramePr>
        <p:xfrm>
          <a:off x="7697516" y="1894716"/>
          <a:ext cx="4487412" cy="3068568"/>
        </p:xfrm>
        <a:graphic>
          <a:graphicData uri="http://schemas.openxmlformats.org/drawingml/2006/table">
            <a:tbl>
              <a:tblPr/>
              <a:tblGrid>
                <a:gridCol w="778688">
                  <a:extLst>
                    <a:ext uri="{9D8B030D-6E8A-4147-A177-3AD203B41FA5}">
                      <a16:colId xmlns:a16="http://schemas.microsoft.com/office/drawing/2014/main" val="3222742011"/>
                    </a:ext>
                  </a:extLst>
                </a:gridCol>
                <a:gridCol w="561201">
                  <a:extLst>
                    <a:ext uri="{9D8B030D-6E8A-4147-A177-3AD203B41FA5}">
                      <a16:colId xmlns:a16="http://schemas.microsoft.com/office/drawing/2014/main" val="1851303984"/>
                    </a:ext>
                  </a:extLst>
                </a:gridCol>
                <a:gridCol w="558026">
                  <a:extLst>
                    <a:ext uri="{9D8B030D-6E8A-4147-A177-3AD203B41FA5}">
                      <a16:colId xmlns:a16="http://schemas.microsoft.com/office/drawing/2014/main" val="4064060924"/>
                    </a:ext>
                  </a:extLst>
                </a:gridCol>
                <a:gridCol w="692552">
                  <a:extLst>
                    <a:ext uri="{9D8B030D-6E8A-4147-A177-3AD203B41FA5}">
                      <a16:colId xmlns:a16="http://schemas.microsoft.com/office/drawing/2014/main" val="144706441"/>
                    </a:ext>
                  </a:extLst>
                </a:gridCol>
                <a:gridCol w="608441">
                  <a:extLst>
                    <a:ext uri="{9D8B030D-6E8A-4147-A177-3AD203B41FA5}">
                      <a16:colId xmlns:a16="http://schemas.microsoft.com/office/drawing/2014/main" val="2881429414"/>
                    </a:ext>
                  </a:extLst>
                </a:gridCol>
                <a:gridCol w="1288504">
                  <a:extLst>
                    <a:ext uri="{9D8B030D-6E8A-4147-A177-3AD203B41FA5}">
                      <a16:colId xmlns:a16="http://schemas.microsoft.com/office/drawing/2014/main" val="598262391"/>
                    </a:ext>
                  </a:extLst>
                </a:gridCol>
              </a:tblGrid>
              <a:tr h="174602">
                <a:tc>
                  <a:txBody>
                    <a:bodyPr/>
                    <a:lstStyle/>
                    <a:p>
                      <a:pPr algn="ctr" fontAlgn="b"/>
                      <a:r>
                        <a:rPr lang="en-US" sz="1200" b="1" i="0" u="none" strike="noStrike" dirty="0">
                          <a:solidFill>
                            <a:srgbClr val="000000"/>
                          </a:solidFill>
                          <a:effectLst/>
                          <a:latin typeface="Calibri" panose="020F0502020204030204" pitchFamily="34" charset="0"/>
                        </a:rPr>
                        <a:t>log</a:t>
                      </a:r>
                      <a:r>
                        <a:rPr lang="en-US" sz="1200" b="1" i="0" u="none" strike="noStrike" baseline="-25000" dirty="0">
                          <a:solidFill>
                            <a:srgbClr val="000000"/>
                          </a:solidFill>
                          <a:effectLst/>
                          <a:latin typeface="Calibri" panose="020F0502020204030204" pitchFamily="34" charset="0"/>
                        </a:rPr>
                        <a:t>2 </a:t>
                      </a:r>
                      <a:r>
                        <a:rPr lang="en-US" sz="1200" b="1" i="0" u="none" strike="noStrike" dirty="0">
                          <a:solidFill>
                            <a:srgbClr val="000000"/>
                          </a:solidFill>
                          <a:effectLst/>
                          <a:latin typeface="Calibri" panose="020F0502020204030204" pitchFamily="34" charset="0"/>
                        </a:rPr>
                        <a:t>median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ratio</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Median </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diff</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Mean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diff</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p </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value</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q </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value</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Taxonomy</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1290974"/>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2.25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chemeClr val="tx1"/>
                          </a:solidFill>
                          <a:effectLst/>
                          <a:latin typeface="Calibri" panose="020F0502020204030204" pitchFamily="34" charset="0"/>
                        </a:rPr>
                        <a:t>0.361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chemeClr val="tx1"/>
                          </a:solidFill>
                          <a:effectLst/>
                          <a:latin typeface="Calibri" panose="020F0502020204030204" pitchFamily="34" charset="0"/>
                        </a:rPr>
                        <a:t>0.371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chemeClr val="tx1"/>
                          </a:solidFill>
                          <a:effectLst/>
                          <a:latin typeface="Calibri" panose="020F0502020204030204" pitchFamily="34" charset="0"/>
                        </a:rPr>
                        <a:t>0.00017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dirty="0">
                          <a:solidFill>
                            <a:schemeClr val="tx1"/>
                          </a:solidFill>
                          <a:effectLst/>
                          <a:latin typeface="Calibri" panose="020F0502020204030204" pitchFamily="34" charset="0"/>
                        </a:rPr>
                        <a:t>0.00691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1200" b="1" i="1" u="none" strike="noStrike" dirty="0" err="1">
                          <a:solidFill>
                            <a:schemeClr val="tx1"/>
                          </a:solidFill>
                          <a:effectLst/>
                          <a:latin typeface="Calibri" panose="020F0502020204030204" pitchFamily="34" charset="0"/>
                        </a:rPr>
                        <a:t>Comamonadaceae</a:t>
                      </a:r>
                      <a:endParaRPr lang="en-US" sz="1200" b="1" i="1" u="none" strike="noStrike" dirty="0">
                        <a:solidFill>
                          <a:schemeClr val="tx1"/>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86715275"/>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5.21</a:t>
                      </a:r>
                    </a:p>
                  </a:txBody>
                  <a:tcPr marL="9525" marR="9525" marT="9525" marB="0" anchor="b">
                    <a:lnL>
                      <a:noFill/>
                    </a:lnL>
                    <a:lnR>
                      <a:noFill/>
                    </a:lnR>
                    <a:lnT>
                      <a:noFill/>
                    </a:lnT>
                    <a:lnB>
                      <a:noFill/>
                    </a:lnB>
                  </a:tcPr>
                </a:tc>
                <a:tc>
                  <a:txBody>
                    <a:bodyPr/>
                    <a:lstStyle/>
                    <a:p>
                      <a:pPr algn="ctr" rtl="0" fontAlgn="b"/>
                      <a:r>
                        <a:rPr lang="en-US" sz="1200" b="1" i="0" u="none" strike="noStrike">
                          <a:solidFill>
                            <a:schemeClr val="tx1"/>
                          </a:solidFill>
                          <a:effectLst/>
                          <a:latin typeface="Calibri" panose="020F0502020204030204" pitchFamily="34" charset="0"/>
                        </a:rPr>
                        <a:t>0.405</a:t>
                      </a:r>
                    </a:p>
                  </a:txBody>
                  <a:tcPr marL="9525" marR="9525" marT="9525" marB="0" anchor="b">
                    <a:lnL>
                      <a:noFill/>
                    </a:lnL>
                    <a:lnR>
                      <a:noFill/>
                    </a:lnR>
                    <a:lnT>
                      <a:noFill/>
                    </a:lnT>
                    <a:lnB>
                      <a:noFill/>
                    </a:lnB>
                  </a:tcPr>
                </a:tc>
                <a:tc>
                  <a:txBody>
                    <a:bodyPr/>
                    <a:lstStyle/>
                    <a:p>
                      <a:pPr algn="ctr" rtl="0" fontAlgn="b"/>
                      <a:r>
                        <a:rPr lang="en-US" sz="1200" b="1" i="0" u="none" strike="noStrike" dirty="0">
                          <a:solidFill>
                            <a:schemeClr val="tx1"/>
                          </a:solidFill>
                          <a:effectLst/>
                          <a:latin typeface="Calibri" panose="020F0502020204030204" pitchFamily="34" charset="0"/>
                        </a:rPr>
                        <a:t>0.377</a:t>
                      </a:r>
                    </a:p>
                  </a:txBody>
                  <a:tcPr marL="9525" marR="9525" marT="9525" marB="0" anchor="b">
                    <a:lnL>
                      <a:noFill/>
                    </a:lnL>
                    <a:lnR>
                      <a:noFill/>
                    </a:lnR>
                    <a:lnT>
                      <a:noFill/>
                    </a:lnT>
                    <a:lnB>
                      <a:noFill/>
                    </a:lnB>
                  </a:tcPr>
                </a:tc>
                <a:tc>
                  <a:txBody>
                    <a:bodyPr/>
                    <a:lstStyle/>
                    <a:p>
                      <a:pPr algn="ctr" rtl="0" fontAlgn="b"/>
                      <a:r>
                        <a:rPr lang="en-US" sz="1200" b="1" i="0" u="none" strike="noStrike">
                          <a:solidFill>
                            <a:schemeClr val="tx1"/>
                          </a:solidFill>
                          <a:effectLst/>
                          <a:latin typeface="Calibri" panose="020F0502020204030204" pitchFamily="34" charset="0"/>
                        </a:rPr>
                        <a:t>0.00017</a:t>
                      </a:r>
                    </a:p>
                  </a:txBody>
                  <a:tcPr marL="9525" marR="9525" marT="9525" marB="0" anchor="b">
                    <a:lnL>
                      <a:noFill/>
                    </a:lnL>
                    <a:lnR>
                      <a:noFill/>
                    </a:lnR>
                    <a:lnT>
                      <a:noFill/>
                    </a:lnT>
                    <a:lnB>
                      <a:noFill/>
                    </a:lnB>
                  </a:tcPr>
                </a:tc>
                <a:tc>
                  <a:txBody>
                    <a:bodyPr/>
                    <a:lstStyle/>
                    <a:p>
                      <a:pPr algn="ctr" rtl="0" fontAlgn="b"/>
                      <a:r>
                        <a:rPr lang="en-US" sz="1200" b="1" i="0" u="none" strike="noStrike">
                          <a:solidFill>
                            <a:schemeClr val="tx1"/>
                          </a:solidFill>
                          <a:effectLst/>
                          <a:latin typeface="Calibri" panose="020F0502020204030204" pitchFamily="34" charset="0"/>
                        </a:rPr>
                        <a:t>0.00691</a:t>
                      </a:r>
                    </a:p>
                  </a:txBody>
                  <a:tcPr marL="9525" marR="9525" marT="9525" marB="0" anchor="b">
                    <a:lnL>
                      <a:noFill/>
                    </a:lnL>
                    <a:lnR>
                      <a:noFill/>
                    </a:lnR>
                    <a:lnT>
                      <a:noFill/>
                    </a:lnT>
                    <a:lnB>
                      <a:noFill/>
                    </a:lnB>
                  </a:tcPr>
                </a:tc>
                <a:tc>
                  <a:txBody>
                    <a:bodyPr/>
                    <a:lstStyle/>
                    <a:p>
                      <a:pPr algn="l" rtl="0" fontAlgn="b"/>
                      <a:r>
                        <a:rPr lang="en-US" sz="1200" b="1" i="1" u="none" strike="noStrike">
                          <a:solidFill>
                            <a:schemeClr val="tx1"/>
                          </a:solidFill>
                          <a:effectLst/>
                          <a:latin typeface="Calibri" panose="020F0502020204030204" pitchFamily="34" charset="0"/>
                        </a:rPr>
                        <a:t>Variovorax</a:t>
                      </a:r>
                    </a:p>
                  </a:txBody>
                  <a:tcPr marL="9525" marR="9525" marT="9525" marB="0" anchor="b">
                    <a:lnL>
                      <a:noFill/>
                    </a:lnL>
                    <a:lnR>
                      <a:noFill/>
                    </a:lnR>
                    <a:lnT>
                      <a:noFill/>
                    </a:lnT>
                    <a:lnB>
                      <a:noFill/>
                    </a:lnB>
                  </a:tcPr>
                </a:tc>
                <a:extLst>
                  <a:ext uri="{0D108BD9-81ED-4DB2-BD59-A6C34878D82A}">
                    <a16:rowId xmlns:a16="http://schemas.microsoft.com/office/drawing/2014/main" val="3505347465"/>
                  </a:ext>
                </a:extLst>
              </a:tr>
              <a:tr h="167446">
                <a:tc>
                  <a:txBody>
                    <a:bodyPr/>
                    <a:lstStyle/>
                    <a:p>
                      <a:pPr algn="ctr" rtl="0" fontAlgn="b"/>
                      <a:r>
                        <a:rPr lang="en-US" sz="1200" b="0" i="0" u="none" strike="noStrike" dirty="0">
                          <a:solidFill>
                            <a:schemeClr val="tx1"/>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Vibrionales</a:t>
                      </a:r>
                    </a:p>
                  </a:txBody>
                  <a:tcPr marL="9525" marR="9525" marT="9525" marB="0" anchor="b">
                    <a:lnL>
                      <a:noFill/>
                    </a:lnL>
                    <a:lnR>
                      <a:noFill/>
                    </a:lnR>
                    <a:lnT>
                      <a:noFill/>
                    </a:lnT>
                    <a:lnB>
                      <a:noFill/>
                    </a:lnB>
                  </a:tcPr>
                </a:tc>
                <a:extLst>
                  <a:ext uri="{0D108BD9-81ED-4DB2-BD59-A6C34878D82A}">
                    <a16:rowId xmlns:a16="http://schemas.microsoft.com/office/drawing/2014/main" val="3759573933"/>
                  </a:ext>
                </a:extLst>
              </a:tr>
              <a:tr h="167446">
                <a:tc>
                  <a:txBody>
                    <a:bodyPr/>
                    <a:lstStyle/>
                    <a:p>
                      <a:pPr algn="ctr" rtl="0" fontAlgn="b"/>
                      <a:r>
                        <a:rPr lang="en-US" sz="1200" b="0" i="0" u="none" strike="noStrike">
                          <a:solidFill>
                            <a:schemeClr val="tx1"/>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Vibrionaceae</a:t>
                      </a:r>
                    </a:p>
                  </a:txBody>
                  <a:tcPr marL="9525" marR="9525" marT="9525" marB="0" anchor="b">
                    <a:lnL>
                      <a:noFill/>
                    </a:lnL>
                    <a:lnR>
                      <a:noFill/>
                    </a:lnR>
                    <a:lnT>
                      <a:noFill/>
                    </a:lnT>
                    <a:lnB>
                      <a:noFill/>
                    </a:lnB>
                  </a:tcPr>
                </a:tc>
                <a:extLst>
                  <a:ext uri="{0D108BD9-81ED-4DB2-BD59-A6C34878D82A}">
                    <a16:rowId xmlns:a16="http://schemas.microsoft.com/office/drawing/2014/main" val="1765247276"/>
                  </a:ext>
                </a:extLst>
              </a:tr>
              <a:tr h="167446">
                <a:tc>
                  <a:txBody>
                    <a:bodyPr/>
                    <a:lstStyle/>
                    <a:p>
                      <a:pPr algn="ctr" rtl="0" fontAlgn="b"/>
                      <a:r>
                        <a:rPr lang="en-US" sz="1200" b="0" i="0" u="none" strike="noStrike">
                          <a:solidFill>
                            <a:schemeClr val="tx1"/>
                          </a:solidFill>
                          <a:effectLst/>
                          <a:latin typeface="Calibri" panose="020F0502020204030204" pitchFamily="34" charset="0"/>
                        </a:rPr>
                        <a:t>3.8</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0.00181</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0.00492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0.0827</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Vibrio</a:t>
                      </a:r>
                    </a:p>
                  </a:txBody>
                  <a:tcPr marL="9525" marR="9525" marT="9525" marB="0" anchor="b">
                    <a:lnL>
                      <a:noFill/>
                    </a:lnL>
                    <a:lnR>
                      <a:noFill/>
                    </a:lnR>
                    <a:lnT>
                      <a:noFill/>
                    </a:lnT>
                    <a:lnB>
                      <a:noFill/>
                    </a:lnB>
                  </a:tcPr>
                </a:tc>
                <a:extLst>
                  <a:ext uri="{0D108BD9-81ED-4DB2-BD59-A6C34878D82A}">
                    <a16:rowId xmlns:a16="http://schemas.microsoft.com/office/drawing/2014/main" val="489732885"/>
                  </a:ext>
                </a:extLst>
              </a:tr>
              <a:tr h="167446">
                <a:tc>
                  <a:txBody>
                    <a:bodyPr/>
                    <a:lstStyle/>
                    <a:p>
                      <a:pPr algn="ctr" rtl="0" fontAlgn="b"/>
                      <a:r>
                        <a:rPr lang="en-US" sz="1200" b="0" i="0" u="none" strike="noStrike">
                          <a:solidFill>
                            <a:schemeClr val="tx1"/>
                          </a:solidFill>
                          <a:effectLst/>
                          <a:latin typeface="Calibri" panose="020F0502020204030204" pitchFamily="34" charset="0"/>
                        </a:rPr>
                        <a:t>1.84</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0.0549</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0.13</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0.0137</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Bacilli</a:t>
                      </a:r>
                    </a:p>
                  </a:txBody>
                  <a:tcPr marL="9525" marR="9525" marT="9525" marB="0" anchor="b">
                    <a:lnL>
                      <a:noFill/>
                    </a:lnL>
                    <a:lnR>
                      <a:noFill/>
                    </a:lnR>
                    <a:lnT>
                      <a:noFill/>
                    </a:lnT>
                    <a:lnB>
                      <a:noFill/>
                    </a:lnB>
                  </a:tcPr>
                </a:tc>
                <a:extLst>
                  <a:ext uri="{0D108BD9-81ED-4DB2-BD59-A6C34878D82A}">
                    <a16:rowId xmlns:a16="http://schemas.microsoft.com/office/drawing/2014/main" val="862705793"/>
                  </a:ext>
                </a:extLst>
              </a:tr>
              <a:tr h="167446">
                <a:tc>
                  <a:txBody>
                    <a:bodyPr/>
                    <a:lstStyle/>
                    <a:p>
                      <a:pPr algn="ctr" rtl="0" fontAlgn="b"/>
                      <a:r>
                        <a:rPr lang="en-US" sz="1200" b="0" i="0" u="none" strike="noStrike">
                          <a:solidFill>
                            <a:schemeClr val="tx1"/>
                          </a:solidFill>
                          <a:effectLst/>
                          <a:latin typeface="Calibri" panose="020F0502020204030204" pitchFamily="34" charset="0"/>
                        </a:rPr>
                        <a:t>2.24</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0.403</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0.297</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0.0163</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Burkholderiales</a:t>
                      </a:r>
                    </a:p>
                  </a:txBody>
                  <a:tcPr marL="9525" marR="9525" marT="9525" marB="0" anchor="b">
                    <a:lnL>
                      <a:noFill/>
                    </a:lnL>
                    <a:lnR>
                      <a:noFill/>
                    </a:lnR>
                    <a:lnT>
                      <a:noFill/>
                    </a:lnT>
                    <a:lnB>
                      <a:noFill/>
                    </a:lnB>
                  </a:tcPr>
                </a:tc>
                <a:extLst>
                  <a:ext uri="{0D108BD9-81ED-4DB2-BD59-A6C34878D82A}">
                    <a16:rowId xmlns:a16="http://schemas.microsoft.com/office/drawing/2014/main" val="3018064405"/>
                  </a:ext>
                </a:extLst>
              </a:tr>
              <a:tr h="167446">
                <a:tc>
                  <a:txBody>
                    <a:bodyPr/>
                    <a:lstStyle/>
                    <a:p>
                      <a:pPr algn="ctr" rtl="0" fontAlgn="b"/>
                      <a:r>
                        <a:rPr lang="en-US" sz="1200" b="0" i="0" u="none" strike="noStrike">
                          <a:solidFill>
                            <a:schemeClr val="tx1"/>
                          </a:solidFill>
                          <a:effectLst/>
                          <a:latin typeface="Calibri" panose="020F0502020204030204" pitchFamily="34" charset="0"/>
                        </a:rPr>
                        <a:t>3.16</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0.0157</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chemeClr val="tx1"/>
                          </a:solidFill>
                          <a:effectLst/>
                          <a:latin typeface="Calibri" panose="020F0502020204030204" pitchFamily="34" charset="0"/>
                        </a:rPr>
                        <a:t>Alteromonadales</a:t>
                      </a:r>
                      <a:endParaRPr lang="en-US" sz="1200" b="0" i="1" u="none" strike="noStrike" dirty="0">
                        <a:solidFill>
                          <a:schemeClr val="tx1"/>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4051788"/>
                  </a:ext>
                </a:extLst>
              </a:tr>
              <a:tr h="167446">
                <a:tc>
                  <a:txBody>
                    <a:bodyPr/>
                    <a:lstStyle/>
                    <a:p>
                      <a:pPr algn="ctr" rtl="0" fontAlgn="b"/>
                      <a:r>
                        <a:rPr lang="en-US" sz="1200" b="0" i="0" u="none" strike="noStrike">
                          <a:solidFill>
                            <a:schemeClr val="tx1"/>
                          </a:solidFill>
                          <a:effectLst/>
                          <a:latin typeface="Calibri" panose="020F0502020204030204" pitchFamily="34" charset="0"/>
                        </a:rPr>
                        <a:t>3.61</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Yersiniaceae</a:t>
                      </a:r>
                    </a:p>
                  </a:txBody>
                  <a:tcPr marL="9525" marR="9525" marT="9525" marB="0" anchor="b">
                    <a:lnL>
                      <a:noFill/>
                    </a:lnL>
                    <a:lnR>
                      <a:noFill/>
                    </a:lnR>
                    <a:lnT>
                      <a:noFill/>
                    </a:lnT>
                    <a:lnB>
                      <a:noFill/>
                    </a:lnB>
                  </a:tcPr>
                </a:tc>
                <a:extLst>
                  <a:ext uri="{0D108BD9-81ED-4DB2-BD59-A6C34878D82A}">
                    <a16:rowId xmlns:a16="http://schemas.microsoft.com/office/drawing/2014/main" val="2566562864"/>
                  </a:ext>
                </a:extLst>
              </a:tr>
              <a:tr h="167446">
                <a:tc>
                  <a:txBody>
                    <a:bodyPr/>
                    <a:lstStyle/>
                    <a:p>
                      <a:pPr algn="ctr" rtl="0" fontAlgn="b"/>
                      <a:r>
                        <a:rPr lang="en-US" sz="1200" b="0" i="0" u="none" strike="noStrike" dirty="0">
                          <a:solidFill>
                            <a:schemeClr val="tx1"/>
                          </a:solidFill>
                          <a:effectLst/>
                          <a:latin typeface="Calibri" panose="020F0502020204030204" pitchFamily="34" charset="0"/>
                        </a:rPr>
                        <a:t>2.1</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0.005</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0.00435</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a:solidFill>
                            <a:schemeClr val="tx1"/>
                          </a:solidFill>
                          <a:effectLst/>
                          <a:latin typeface="Calibri" panose="020F0502020204030204" pitchFamily="34" charset="0"/>
                        </a:rPr>
                        <a:t>Salmonella</a:t>
                      </a:r>
                    </a:p>
                  </a:txBody>
                  <a:tcPr marL="9525" marR="9525" marT="9525" marB="0" anchor="b">
                    <a:lnL>
                      <a:noFill/>
                    </a:lnL>
                    <a:lnR>
                      <a:noFill/>
                    </a:lnR>
                    <a:lnT>
                      <a:noFill/>
                    </a:lnT>
                    <a:lnB>
                      <a:noFill/>
                    </a:lnB>
                  </a:tcPr>
                </a:tc>
                <a:extLst>
                  <a:ext uri="{0D108BD9-81ED-4DB2-BD59-A6C34878D82A}">
                    <a16:rowId xmlns:a16="http://schemas.microsoft.com/office/drawing/2014/main" val="703244980"/>
                  </a:ext>
                </a:extLst>
              </a:tr>
              <a:tr h="167446">
                <a:tc>
                  <a:txBody>
                    <a:bodyPr/>
                    <a:lstStyle/>
                    <a:p>
                      <a:pPr algn="ctr" rtl="0" fontAlgn="b"/>
                      <a:r>
                        <a:rPr lang="en-US" sz="1200" b="0" i="0" u="none" strike="noStrike" dirty="0">
                          <a:solidFill>
                            <a:schemeClr val="tx1"/>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0.011</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0.064</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0.0475</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0.274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chemeClr val="tx1"/>
                          </a:solidFill>
                          <a:effectLst/>
                          <a:latin typeface="Calibri" panose="020F0502020204030204" pitchFamily="34" charset="0"/>
                        </a:rPr>
                        <a:t>Streptococcaceae</a:t>
                      </a:r>
                      <a:endParaRPr lang="en-US" sz="1200" b="0" i="1" u="none" strike="noStrike" dirty="0">
                        <a:solidFill>
                          <a:schemeClr val="tx1"/>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854645050"/>
                  </a:ext>
                </a:extLst>
              </a:tr>
              <a:tr h="167446">
                <a:tc>
                  <a:txBody>
                    <a:bodyPr/>
                    <a:lstStyle/>
                    <a:p>
                      <a:pPr algn="ctr" rtl="0" fontAlgn="b"/>
                      <a:r>
                        <a:rPr lang="en-US" sz="1200" b="0" i="0" u="none" strike="noStrike" dirty="0">
                          <a:solidFill>
                            <a:schemeClr val="tx1"/>
                          </a:solidFill>
                          <a:effectLst/>
                          <a:latin typeface="Calibri" panose="020F0502020204030204" pitchFamily="34" charset="0"/>
                        </a:rPr>
                        <a:t>2.29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chemeClr val="tx1"/>
                          </a:solidFill>
                          <a:effectLst/>
                          <a:latin typeface="Calibri" panose="020F0502020204030204" pitchFamily="34" charset="0"/>
                        </a:rPr>
                        <a:t>0.425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chemeClr val="tx1"/>
                          </a:solidFill>
                          <a:effectLst/>
                          <a:latin typeface="Calibri" panose="020F0502020204030204" pitchFamily="34" charset="0"/>
                        </a:rPr>
                        <a:t>0.296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dirty="0">
                          <a:solidFill>
                            <a:schemeClr val="tx1"/>
                          </a:solidFill>
                          <a:effectLst/>
                          <a:latin typeface="Calibri" panose="020F0502020204030204" pitchFamily="34" charset="0"/>
                        </a:rPr>
                        <a:t>0.0264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chemeClr val="tx1"/>
                          </a:solidFill>
                          <a:effectLst/>
                          <a:latin typeface="Calibri" panose="020F0502020204030204" pitchFamily="34" charset="0"/>
                        </a:rPr>
                        <a:t>0.185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rtl="0" fontAlgn="b"/>
                      <a:r>
                        <a:rPr lang="en-US" sz="1200" b="0" i="1" u="none" strike="noStrike" dirty="0">
                          <a:solidFill>
                            <a:schemeClr val="tx1"/>
                          </a:solidFill>
                          <a:effectLst/>
                          <a:latin typeface="Calibri" panose="020F0502020204030204" pitchFamily="34" charset="0"/>
                        </a:rPr>
                        <a:t>Betaproteobacteria</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7621868"/>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-5.13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-0.103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-0.104</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0.0308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0.199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b"/>
                      <a:r>
                        <a:rPr lang="en-US" sz="1200" b="1" i="1" u="none" strike="noStrike" dirty="0">
                          <a:solidFill>
                            <a:schemeClr val="tx1"/>
                          </a:solidFill>
                          <a:effectLst/>
                          <a:latin typeface="Calibri" panose="020F0502020204030204" pitchFamily="34" charset="0"/>
                        </a:rPr>
                        <a:t>Bacteroidia</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4935275"/>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-5.18</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-0.099</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-0.102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0.00962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0.124</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200" b="1" i="1" u="none" strike="noStrike" dirty="0" err="1">
                          <a:solidFill>
                            <a:schemeClr val="tx1"/>
                          </a:solidFill>
                          <a:effectLst/>
                          <a:latin typeface="Calibri" panose="020F0502020204030204" pitchFamily="34" charset="0"/>
                        </a:rPr>
                        <a:t>Bacteroidales</a:t>
                      </a:r>
                      <a:endParaRPr lang="en-US" sz="1200" b="1" i="1" u="none" strike="noStrike" dirty="0">
                        <a:solidFill>
                          <a:schemeClr val="tx1"/>
                        </a:solidFill>
                        <a:effectLst/>
                        <a:latin typeface="Calibri" panose="020F050202020403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2573659"/>
                  </a:ext>
                </a:extLst>
              </a:tr>
            </a:tbl>
          </a:graphicData>
        </a:graphic>
      </p:graphicFrame>
      <p:graphicFrame>
        <p:nvGraphicFramePr>
          <p:cNvPr id="21" name="Table 20">
            <a:extLst>
              <a:ext uri="{FF2B5EF4-FFF2-40B4-BE49-F238E27FC236}">
                <a16:creationId xmlns:a16="http://schemas.microsoft.com/office/drawing/2014/main" id="{F66D8603-4CCB-4343-B18A-C0A16CA0F10A}"/>
              </a:ext>
            </a:extLst>
          </p:cNvPr>
          <p:cNvGraphicFramePr>
            <a:graphicFrameLocks noGrp="1"/>
          </p:cNvGraphicFramePr>
          <p:nvPr>
            <p:extLst>
              <p:ext uri="{D42A27DB-BD31-4B8C-83A1-F6EECF244321}">
                <p14:modId xmlns:p14="http://schemas.microsoft.com/office/powerpoint/2010/main" val="4043969224"/>
              </p:ext>
            </p:extLst>
          </p:nvPr>
        </p:nvGraphicFramePr>
        <p:xfrm>
          <a:off x="7697516" y="1894716"/>
          <a:ext cx="4487412" cy="3068568"/>
        </p:xfrm>
        <a:graphic>
          <a:graphicData uri="http://schemas.openxmlformats.org/drawingml/2006/table">
            <a:tbl>
              <a:tblPr/>
              <a:tblGrid>
                <a:gridCol w="778688">
                  <a:extLst>
                    <a:ext uri="{9D8B030D-6E8A-4147-A177-3AD203B41FA5}">
                      <a16:colId xmlns:a16="http://schemas.microsoft.com/office/drawing/2014/main" val="3222742011"/>
                    </a:ext>
                  </a:extLst>
                </a:gridCol>
                <a:gridCol w="561201">
                  <a:extLst>
                    <a:ext uri="{9D8B030D-6E8A-4147-A177-3AD203B41FA5}">
                      <a16:colId xmlns:a16="http://schemas.microsoft.com/office/drawing/2014/main" val="1851303984"/>
                    </a:ext>
                  </a:extLst>
                </a:gridCol>
                <a:gridCol w="558026">
                  <a:extLst>
                    <a:ext uri="{9D8B030D-6E8A-4147-A177-3AD203B41FA5}">
                      <a16:colId xmlns:a16="http://schemas.microsoft.com/office/drawing/2014/main" val="4064060924"/>
                    </a:ext>
                  </a:extLst>
                </a:gridCol>
                <a:gridCol w="692552">
                  <a:extLst>
                    <a:ext uri="{9D8B030D-6E8A-4147-A177-3AD203B41FA5}">
                      <a16:colId xmlns:a16="http://schemas.microsoft.com/office/drawing/2014/main" val="144706441"/>
                    </a:ext>
                  </a:extLst>
                </a:gridCol>
                <a:gridCol w="608441">
                  <a:extLst>
                    <a:ext uri="{9D8B030D-6E8A-4147-A177-3AD203B41FA5}">
                      <a16:colId xmlns:a16="http://schemas.microsoft.com/office/drawing/2014/main" val="2881429414"/>
                    </a:ext>
                  </a:extLst>
                </a:gridCol>
                <a:gridCol w="1288504">
                  <a:extLst>
                    <a:ext uri="{9D8B030D-6E8A-4147-A177-3AD203B41FA5}">
                      <a16:colId xmlns:a16="http://schemas.microsoft.com/office/drawing/2014/main" val="598262391"/>
                    </a:ext>
                  </a:extLst>
                </a:gridCol>
              </a:tblGrid>
              <a:tr h="174602">
                <a:tc>
                  <a:txBody>
                    <a:bodyPr/>
                    <a:lstStyle/>
                    <a:p>
                      <a:pPr algn="ctr" fontAlgn="b"/>
                      <a:r>
                        <a:rPr lang="en-US" sz="1200" b="1" i="0" u="none" strike="noStrike" dirty="0">
                          <a:solidFill>
                            <a:srgbClr val="000000"/>
                          </a:solidFill>
                          <a:effectLst/>
                          <a:latin typeface="Calibri" panose="020F0502020204030204" pitchFamily="34" charset="0"/>
                        </a:rPr>
                        <a:t>log</a:t>
                      </a:r>
                      <a:r>
                        <a:rPr lang="en-US" sz="1200" b="1" i="0" u="none" strike="noStrike" baseline="-25000" dirty="0">
                          <a:solidFill>
                            <a:srgbClr val="000000"/>
                          </a:solidFill>
                          <a:effectLst/>
                          <a:latin typeface="Calibri" panose="020F0502020204030204" pitchFamily="34" charset="0"/>
                        </a:rPr>
                        <a:t>2 </a:t>
                      </a:r>
                      <a:r>
                        <a:rPr lang="en-US" sz="1200" b="1" i="0" u="none" strike="noStrike" dirty="0">
                          <a:solidFill>
                            <a:srgbClr val="000000"/>
                          </a:solidFill>
                          <a:effectLst/>
                          <a:latin typeface="Calibri" panose="020F0502020204030204" pitchFamily="34" charset="0"/>
                        </a:rPr>
                        <a:t>median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ratio</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Median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diff</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Mean</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 diff</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p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value</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q </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value</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Taxonomy</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1290974"/>
                  </a:ext>
                </a:extLst>
              </a:tr>
              <a:tr h="167446">
                <a:tc>
                  <a:txBody>
                    <a:bodyPr/>
                    <a:lstStyle/>
                    <a:p>
                      <a:pPr algn="ctr" rtl="0" fontAlgn="b"/>
                      <a:r>
                        <a:rPr lang="en-US" sz="1200" b="1" i="0" u="none" strike="noStrike">
                          <a:solidFill>
                            <a:srgbClr val="B66E6D"/>
                          </a:solidFill>
                          <a:effectLst/>
                          <a:latin typeface="Calibri" panose="020F0502020204030204" pitchFamily="34" charset="0"/>
                        </a:rPr>
                        <a:t>2.25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0.361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0.371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0.00017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dirty="0">
                          <a:solidFill>
                            <a:srgbClr val="B66E6D"/>
                          </a:solidFill>
                          <a:effectLst/>
                          <a:latin typeface="Calibri" panose="020F0502020204030204" pitchFamily="34" charset="0"/>
                        </a:rPr>
                        <a:t>0.00691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1200" b="1" i="1" u="none" strike="noStrike" dirty="0" err="1">
                          <a:solidFill>
                            <a:srgbClr val="B66E6D"/>
                          </a:solidFill>
                          <a:effectLst/>
                          <a:latin typeface="Calibri" panose="020F0502020204030204" pitchFamily="34" charset="0"/>
                        </a:rPr>
                        <a:t>Comamonadaceae</a:t>
                      </a:r>
                      <a:endParaRPr lang="en-US" sz="1200" b="1" i="1" u="none" strike="noStrike" dirty="0">
                        <a:solidFill>
                          <a:srgbClr val="B66E6D"/>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86715275"/>
                  </a:ext>
                </a:extLst>
              </a:tr>
              <a:tr h="167446">
                <a:tc>
                  <a:txBody>
                    <a:bodyPr/>
                    <a:lstStyle/>
                    <a:p>
                      <a:pPr algn="ctr" rtl="0" fontAlgn="b"/>
                      <a:r>
                        <a:rPr lang="en-US" sz="1200" b="1" i="0" u="none" strike="noStrike">
                          <a:solidFill>
                            <a:srgbClr val="B24745"/>
                          </a:solidFill>
                          <a:effectLst/>
                          <a:latin typeface="Calibri" panose="020F0502020204030204" pitchFamily="34" charset="0"/>
                        </a:rPr>
                        <a:t>5.21</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0.405</a:t>
                      </a:r>
                    </a:p>
                  </a:txBody>
                  <a:tcPr marL="9525" marR="9525" marT="9525" marB="0" anchor="b">
                    <a:lnL>
                      <a:noFill/>
                    </a:lnL>
                    <a:lnR>
                      <a:noFill/>
                    </a:lnR>
                    <a:lnT>
                      <a:noFill/>
                    </a:lnT>
                    <a:lnB>
                      <a:noFill/>
                    </a:lnB>
                  </a:tcPr>
                </a:tc>
                <a:tc>
                  <a:txBody>
                    <a:bodyPr/>
                    <a:lstStyle/>
                    <a:p>
                      <a:pPr algn="ctr" rtl="0" fontAlgn="b"/>
                      <a:r>
                        <a:rPr lang="en-US" sz="1200" b="1" i="0" u="none" strike="noStrike" dirty="0">
                          <a:solidFill>
                            <a:srgbClr val="B24745"/>
                          </a:solidFill>
                          <a:effectLst/>
                          <a:latin typeface="Calibri" panose="020F0502020204030204" pitchFamily="34" charset="0"/>
                        </a:rPr>
                        <a:t>0.377</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0.00017</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0.00691</a:t>
                      </a:r>
                    </a:p>
                  </a:txBody>
                  <a:tcPr marL="9525" marR="9525" marT="9525" marB="0" anchor="b">
                    <a:lnL>
                      <a:noFill/>
                    </a:lnL>
                    <a:lnR>
                      <a:noFill/>
                    </a:lnR>
                    <a:lnT>
                      <a:noFill/>
                    </a:lnT>
                    <a:lnB>
                      <a:noFill/>
                    </a:lnB>
                  </a:tcPr>
                </a:tc>
                <a:tc>
                  <a:txBody>
                    <a:bodyPr/>
                    <a:lstStyle/>
                    <a:p>
                      <a:pPr algn="l" rtl="0" fontAlgn="b"/>
                      <a:r>
                        <a:rPr lang="en-US" sz="1200" b="1" i="1" u="none" strike="noStrike" dirty="0" err="1">
                          <a:solidFill>
                            <a:srgbClr val="B24745"/>
                          </a:solidFill>
                          <a:effectLst/>
                          <a:latin typeface="Calibri" panose="020F0502020204030204" pitchFamily="34" charset="0"/>
                        </a:rPr>
                        <a:t>Variovorax</a:t>
                      </a:r>
                      <a:endParaRPr lang="en-US" sz="1200" b="1" i="1" u="none" strike="noStrike" dirty="0">
                        <a:solidFill>
                          <a:srgbClr val="B24745"/>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505347465"/>
                  </a:ext>
                </a:extLst>
              </a:tr>
              <a:tr h="167446">
                <a:tc>
                  <a:txBody>
                    <a:bodyPr/>
                    <a:lstStyle/>
                    <a:p>
                      <a:pPr algn="ctr" rtl="0" fontAlgn="b"/>
                      <a:r>
                        <a:rPr lang="en-US" sz="1200" b="0" i="0" u="none" strike="noStrike">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Vibrionales</a:t>
                      </a:r>
                    </a:p>
                  </a:txBody>
                  <a:tcPr marL="9525" marR="9525" marT="9525" marB="0" anchor="b">
                    <a:lnL>
                      <a:noFill/>
                    </a:lnL>
                    <a:lnR>
                      <a:noFill/>
                    </a:lnR>
                    <a:lnT>
                      <a:noFill/>
                    </a:lnT>
                    <a:lnB>
                      <a:noFill/>
                    </a:lnB>
                  </a:tcPr>
                </a:tc>
                <a:extLst>
                  <a:ext uri="{0D108BD9-81ED-4DB2-BD59-A6C34878D82A}">
                    <a16:rowId xmlns:a16="http://schemas.microsoft.com/office/drawing/2014/main" val="3759573933"/>
                  </a:ext>
                </a:extLst>
              </a:tr>
              <a:tr h="167446">
                <a:tc>
                  <a:txBody>
                    <a:bodyPr/>
                    <a:lstStyle/>
                    <a:p>
                      <a:pPr algn="ctr" rtl="0" fontAlgn="b"/>
                      <a:r>
                        <a:rPr lang="en-US" sz="1200" b="0" i="0" u="none" strike="noStrike">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Vibrionaceae</a:t>
                      </a:r>
                    </a:p>
                  </a:txBody>
                  <a:tcPr marL="9525" marR="9525" marT="9525" marB="0" anchor="b">
                    <a:lnL>
                      <a:noFill/>
                    </a:lnL>
                    <a:lnR>
                      <a:noFill/>
                    </a:lnR>
                    <a:lnT>
                      <a:noFill/>
                    </a:lnT>
                    <a:lnB>
                      <a:noFill/>
                    </a:lnB>
                  </a:tcPr>
                </a:tc>
                <a:extLst>
                  <a:ext uri="{0D108BD9-81ED-4DB2-BD59-A6C34878D82A}">
                    <a16:rowId xmlns:a16="http://schemas.microsoft.com/office/drawing/2014/main" val="1765247276"/>
                  </a:ext>
                </a:extLst>
              </a:tr>
              <a:tr h="167446">
                <a:tc>
                  <a:txBody>
                    <a:bodyPr/>
                    <a:lstStyle/>
                    <a:p>
                      <a:pPr algn="ctr" rtl="0" fontAlgn="b"/>
                      <a:r>
                        <a:rPr lang="en-US" sz="1200" b="0" i="0" u="none" strike="noStrike">
                          <a:solidFill>
                            <a:srgbClr val="000000"/>
                          </a:solidFill>
                          <a:effectLst/>
                          <a:latin typeface="Calibri" panose="020F0502020204030204" pitchFamily="34" charset="0"/>
                        </a:rPr>
                        <a:t>3.8</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0.00181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0.00492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0.0827</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a:t>
                      </a:r>
                    </a:p>
                  </a:txBody>
                  <a:tcPr marL="9525" marR="9525" marT="9525" marB="0" anchor="b">
                    <a:lnL>
                      <a:noFill/>
                    </a:lnL>
                    <a:lnR>
                      <a:noFill/>
                    </a:lnR>
                    <a:lnT>
                      <a:noFill/>
                    </a:lnT>
                    <a:lnB>
                      <a:noFill/>
                    </a:lnB>
                  </a:tcPr>
                </a:tc>
                <a:extLst>
                  <a:ext uri="{0D108BD9-81ED-4DB2-BD59-A6C34878D82A}">
                    <a16:rowId xmlns:a16="http://schemas.microsoft.com/office/drawing/2014/main" val="489732885"/>
                  </a:ext>
                </a:extLst>
              </a:tr>
              <a:tr h="167446">
                <a:tc>
                  <a:txBody>
                    <a:bodyPr/>
                    <a:lstStyle/>
                    <a:p>
                      <a:pPr algn="ctr" rtl="0" fontAlgn="b"/>
                      <a:r>
                        <a:rPr lang="en-US" sz="1200" b="0" i="0" u="none" strike="noStrike">
                          <a:solidFill>
                            <a:srgbClr val="000000"/>
                          </a:solidFill>
                          <a:effectLst/>
                          <a:latin typeface="Calibri" panose="020F0502020204030204" pitchFamily="34" charset="0"/>
                        </a:rPr>
                        <a:t>1.84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0.0549</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0.0137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Bacilli</a:t>
                      </a:r>
                    </a:p>
                  </a:txBody>
                  <a:tcPr marL="9525" marR="9525" marT="9525" marB="0" anchor="b">
                    <a:lnL>
                      <a:noFill/>
                    </a:lnL>
                    <a:lnR>
                      <a:noFill/>
                    </a:lnR>
                    <a:lnT>
                      <a:noFill/>
                    </a:lnT>
                    <a:lnB>
                      <a:noFill/>
                    </a:lnB>
                  </a:tcPr>
                </a:tc>
                <a:extLst>
                  <a:ext uri="{0D108BD9-81ED-4DB2-BD59-A6C34878D82A}">
                    <a16:rowId xmlns:a16="http://schemas.microsoft.com/office/drawing/2014/main" val="862705793"/>
                  </a:ext>
                </a:extLst>
              </a:tr>
              <a:tr h="167446">
                <a:tc>
                  <a:txBody>
                    <a:bodyPr/>
                    <a:lstStyle/>
                    <a:p>
                      <a:pPr algn="ctr" rtl="0" fontAlgn="b"/>
                      <a:r>
                        <a:rPr lang="en-US" sz="1200" b="0" i="0" u="none" strike="noStrike">
                          <a:solidFill>
                            <a:srgbClr val="000000"/>
                          </a:solidFill>
                          <a:effectLst/>
                          <a:latin typeface="Calibri" panose="020F0502020204030204" pitchFamily="34" charset="0"/>
                        </a:rPr>
                        <a:t>2.24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0.403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0.0163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Burkholderiales</a:t>
                      </a:r>
                    </a:p>
                  </a:txBody>
                  <a:tcPr marL="9525" marR="9525" marT="9525" marB="0" anchor="b">
                    <a:lnL>
                      <a:noFill/>
                    </a:lnL>
                    <a:lnR>
                      <a:noFill/>
                    </a:lnR>
                    <a:lnT>
                      <a:noFill/>
                    </a:lnT>
                    <a:lnB>
                      <a:noFill/>
                    </a:lnB>
                  </a:tcPr>
                </a:tc>
                <a:extLst>
                  <a:ext uri="{0D108BD9-81ED-4DB2-BD59-A6C34878D82A}">
                    <a16:rowId xmlns:a16="http://schemas.microsoft.com/office/drawing/2014/main" val="3018064405"/>
                  </a:ext>
                </a:extLst>
              </a:tr>
              <a:tr h="167446">
                <a:tc>
                  <a:txBody>
                    <a:bodyPr/>
                    <a:lstStyle/>
                    <a:p>
                      <a:pPr algn="ctr" rtl="0" fontAlgn="b"/>
                      <a:r>
                        <a:rPr lang="en-US" sz="1200" b="0" i="0" u="none" strike="noStrike">
                          <a:solidFill>
                            <a:srgbClr val="000000"/>
                          </a:solidFill>
                          <a:effectLst/>
                          <a:latin typeface="Calibri" panose="020F0502020204030204" pitchFamily="34" charset="0"/>
                        </a:rPr>
                        <a:t>3.16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rgbClr val="000000"/>
                          </a:solidFill>
                          <a:effectLst/>
                          <a:latin typeface="Calibri" panose="020F0502020204030204" pitchFamily="34" charset="0"/>
                        </a:rPr>
                        <a:t>Alteromonadales</a:t>
                      </a:r>
                      <a:endParaRPr lang="en-US" sz="1200" b="0" i="1"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4051788"/>
                  </a:ext>
                </a:extLst>
              </a:tr>
              <a:tr h="167446">
                <a:tc>
                  <a:txBody>
                    <a:bodyPr/>
                    <a:lstStyle/>
                    <a:p>
                      <a:pPr algn="ctr" rtl="0" fontAlgn="b"/>
                      <a:r>
                        <a:rPr lang="en-US" sz="1200" b="0" i="0" u="none" strike="noStrike">
                          <a:solidFill>
                            <a:srgbClr val="000000"/>
                          </a:solidFill>
                          <a:effectLst/>
                          <a:latin typeface="Calibri" panose="020F0502020204030204" pitchFamily="34" charset="0"/>
                        </a:rPr>
                        <a:t>3.61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Yersiniaceae</a:t>
                      </a:r>
                    </a:p>
                  </a:txBody>
                  <a:tcPr marL="9525" marR="9525" marT="9525" marB="0" anchor="b">
                    <a:lnL>
                      <a:noFill/>
                    </a:lnL>
                    <a:lnR>
                      <a:noFill/>
                    </a:lnR>
                    <a:lnT>
                      <a:noFill/>
                    </a:lnT>
                    <a:lnB>
                      <a:noFill/>
                    </a:lnB>
                  </a:tcPr>
                </a:tc>
                <a:extLst>
                  <a:ext uri="{0D108BD9-81ED-4DB2-BD59-A6C34878D82A}">
                    <a16:rowId xmlns:a16="http://schemas.microsoft.com/office/drawing/2014/main" val="2566562864"/>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2.1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0.005</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0.00435</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a:solidFill>
                            <a:srgbClr val="000000"/>
                          </a:solidFill>
                          <a:effectLst/>
                          <a:latin typeface="Calibri" panose="020F0502020204030204" pitchFamily="34" charset="0"/>
                        </a:rPr>
                        <a:t>Salmonella</a:t>
                      </a:r>
                    </a:p>
                  </a:txBody>
                  <a:tcPr marL="9525" marR="9525" marT="9525" marB="0" anchor="b">
                    <a:lnL>
                      <a:noFill/>
                    </a:lnL>
                    <a:lnR>
                      <a:noFill/>
                    </a:lnR>
                    <a:lnT>
                      <a:noFill/>
                    </a:lnT>
                    <a:lnB>
                      <a:noFill/>
                    </a:lnB>
                  </a:tcPr>
                </a:tc>
                <a:extLst>
                  <a:ext uri="{0D108BD9-81ED-4DB2-BD59-A6C34878D82A}">
                    <a16:rowId xmlns:a16="http://schemas.microsoft.com/office/drawing/2014/main" val="703244980"/>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0.011</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0.064</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0.0475</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0.274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rgbClr val="000000"/>
                          </a:solidFill>
                          <a:effectLst/>
                          <a:latin typeface="Calibri" panose="020F0502020204030204" pitchFamily="34" charset="0"/>
                        </a:rPr>
                        <a:t>Streptococcaceae</a:t>
                      </a:r>
                      <a:endParaRPr lang="en-US" sz="1200" b="0" i="1"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854645050"/>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2.29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0.425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0.296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dirty="0">
                          <a:solidFill>
                            <a:srgbClr val="000000"/>
                          </a:solidFill>
                          <a:effectLst/>
                          <a:latin typeface="Calibri" panose="020F0502020204030204" pitchFamily="34" charset="0"/>
                        </a:rPr>
                        <a:t>0.0264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0.185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rtl="0" fontAlgn="b"/>
                      <a:r>
                        <a:rPr lang="en-US" sz="1200" b="0" i="1" u="none" strike="noStrike" dirty="0">
                          <a:solidFill>
                            <a:srgbClr val="000000"/>
                          </a:solidFill>
                          <a:effectLst/>
                          <a:latin typeface="Calibri" panose="020F0502020204030204" pitchFamily="34" charset="0"/>
                        </a:rPr>
                        <a:t>Betaproteobacteria</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7621868"/>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-5.13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-0.103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-0.104</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0.0308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0.199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b"/>
                      <a:r>
                        <a:rPr lang="en-US" sz="1200" b="1" i="1" u="none" strike="noStrike" dirty="0">
                          <a:solidFill>
                            <a:schemeClr val="tx1"/>
                          </a:solidFill>
                          <a:effectLst/>
                          <a:latin typeface="Calibri" panose="020F0502020204030204" pitchFamily="34" charset="0"/>
                        </a:rPr>
                        <a:t>Bacteroidia</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4935275"/>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-5.18</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-0.099</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-0.102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0.00962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0.124</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200" b="1" i="1" u="none" strike="noStrike" dirty="0" err="1">
                          <a:solidFill>
                            <a:schemeClr val="tx1"/>
                          </a:solidFill>
                          <a:effectLst/>
                          <a:latin typeface="Calibri" panose="020F0502020204030204" pitchFamily="34" charset="0"/>
                        </a:rPr>
                        <a:t>Bacteroidales</a:t>
                      </a:r>
                      <a:endParaRPr lang="en-US" sz="1200" b="1" i="1" u="none" strike="noStrike" dirty="0">
                        <a:solidFill>
                          <a:schemeClr val="tx1"/>
                        </a:solidFill>
                        <a:effectLst/>
                        <a:latin typeface="Calibri" panose="020F050202020403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2573659"/>
                  </a:ext>
                </a:extLst>
              </a:tr>
            </a:tbl>
          </a:graphicData>
        </a:graphic>
      </p:graphicFrame>
      <p:graphicFrame>
        <p:nvGraphicFramePr>
          <p:cNvPr id="23" name="Table 22">
            <a:extLst>
              <a:ext uri="{FF2B5EF4-FFF2-40B4-BE49-F238E27FC236}">
                <a16:creationId xmlns:a16="http://schemas.microsoft.com/office/drawing/2014/main" id="{FB760C0F-83AD-4A70-868F-AB5331A8160F}"/>
              </a:ext>
            </a:extLst>
          </p:cNvPr>
          <p:cNvGraphicFramePr>
            <a:graphicFrameLocks noGrp="1"/>
          </p:cNvGraphicFramePr>
          <p:nvPr>
            <p:extLst>
              <p:ext uri="{D42A27DB-BD31-4B8C-83A1-F6EECF244321}">
                <p14:modId xmlns:p14="http://schemas.microsoft.com/office/powerpoint/2010/main" val="1627163636"/>
              </p:ext>
            </p:extLst>
          </p:nvPr>
        </p:nvGraphicFramePr>
        <p:xfrm>
          <a:off x="7697516" y="1894716"/>
          <a:ext cx="4487412" cy="3068568"/>
        </p:xfrm>
        <a:graphic>
          <a:graphicData uri="http://schemas.openxmlformats.org/drawingml/2006/table">
            <a:tbl>
              <a:tblPr/>
              <a:tblGrid>
                <a:gridCol w="778688">
                  <a:extLst>
                    <a:ext uri="{9D8B030D-6E8A-4147-A177-3AD203B41FA5}">
                      <a16:colId xmlns:a16="http://schemas.microsoft.com/office/drawing/2014/main" val="3222742011"/>
                    </a:ext>
                  </a:extLst>
                </a:gridCol>
                <a:gridCol w="561201">
                  <a:extLst>
                    <a:ext uri="{9D8B030D-6E8A-4147-A177-3AD203B41FA5}">
                      <a16:colId xmlns:a16="http://schemas.microsoft.com/office/drawing/2014/main" val="1851303984"/>
                    </a:ext>
                  </a:extLst>
                </a:gridCol>
                <a:gridCol w="558026">
                  <a:extLst>
                    <a:ext uri="{9D8B030D-6E8A-4147-A177-3AD203B41FA5}">
                      <a16:colId xmlns:a16="http://schemas.microsoft.com/office/drawing/2014/main" val="4064060924"/>
                    </a:ext>
                  </a:extLst>
                </a:gridCol>
                <a:gridCol w="692552">
                  <a:extLst>
                    <a:ext uri="{9D8B030D-6E8A-4147-A177-3AD203B41FA5}">
                      <a16:colId xmlns:a16="http://schemas.microsoft.com/office/drawing/2014/main" val="144706441"/>
                    </a:ext>
                  </a:extLst>
                </a:gridCol>
                <a:gridCol w="608441">
                  <a:extLst>
                    <a:ext uri="{9D8B030D-6E8A-4147-A177-3AD203B41FA5}">
                      <a16:colId xmlns:a16="http://schemas.microsoft.com/office/drawing/2014/main" val="2881429414"/>
                    </a:ext>
                  </a:extLst>
                </a:gridCol>
                <a:gridCol w="1288504">
                  <a:extLst>
                    <a:ext uri="{9D8B030D-6E8A-4147-A177-3AD203B41FA5}">
                      <a16:colId xmlns:a16="http://schemas.microsoft.com/office/drawing/2014/main" val="598262391"/>
                    </a:ext>
                  </a:extLst>
                </a:gridCol>
              </a:tblGrid>
              <a:tr h="174602">
                <a:tc>
                  <a:txBody>
                    <a:bodyPr/>
                    <a:lstStyle/>
                    <a:p>
                      <a:pPr algn="ctr" fontAlgn="b"/>
                      <a:r>
                        <a:rPr lang="en-US" sz="1200" b="1" i="0" u="none" strike="noStrike" dirty="0">
                          <a:solidFill>
                            <a:srgbClr val="000000"/>
                          </a:solidFill>
                          <a:effectLst/>
                          <a:latin typeface="Calibri" panose="020F0502020204030204" pitchFamily="34" charset="0"/>
                        </a:rPr>
                        <a:t>log</a:t>
                      </a:r>
                      <a:r>
                        <a:rPr lang="en-US" sz="1200" b="1" i="0" u="none" strike="noStrike" baseline="-25000" dirty="0">
                          <a:solidFill>
                            <a:srgbClr val="000000"/>
                          </a:solidFill>
                          <a:effectLst/>
                          <a:latin typeface="Calibri" panose="020F0502020204030204" pitchFamily="34" charset="0"/>
                        </a:rPr>
                        <a:t>2 </a:t>
                      </a:r>
                      <a:r>
                        <a:rPr lang="en-US" sz="1200" b="1" i="0" u="none" strike="noStrike" dirty="0">
                          <a:solidFill>
                            <a:srgbClr val="000000"/>
                          </a:solidFill>
                          <a:effectLst/>
                          <a:latin typeface="Calibri" panose="020F0502020204030204" pitchFamily="34" charset="0"/>
                        </a:rPr>
                        <a:t>median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ratio</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Median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diff</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Mean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diff</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p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value</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q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value</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Taxonomy</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1290974"/>
                  </a:ext>
                </a:extLst>
              </a:tr>
              <a:tr h="167446">
                <a:tc>
                  <a:txBody>
                    <a:bodyPr/>
                    <a:lstStyle/>
                    <a:p>
                      <a:pPr algn="ctr" rtl="0" fontAlgn="b"/>
                      <a:r>
                        <a:rPr lang="en-US" sz="1200" b="1" i="0" u="none" strike="noStrike">
                          <a:solidFill>
                            <a:srgbClr val="B66E6D"/>
                          </a:solidFill>
                          <a:effectLst/>
                          <a:latin typeface="Calibri" panose="020F0502020204030204" pitchFamily="34" charset="0"/>
                        </a:rPr>
                        <a:t>2.25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0.361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0.371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0.00017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dirty="0">
                          <a:solidFill>
                            <a:srgbClr val="B66E6D"/>
                          </a:solidFill>
                          <a:effectLst/>
                          <a:latin typeface="Calibri" panose="020F0502020204030204" pitchFamily="34" charset="0"/>
                        </a:rPr>
                        <a:t>0.00691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1200" b="1" i="1" u="none" strike="noStrike" dirty="0" err="1">
                          <a:solidFill>
                            <a:srgbClr val="B66E6D"/>
                          </a:solidFill>
                          <a:effectLst/>
                          <a:latin typeface="Calibri" panose="020F0502020204030204" pitchFamily="34" charset="0"/>
                        </a:rPr>
                        <a:t>Comamonadaceae</a:t>
                      </a:r>
                      <a:endParaRPr lang="en-US" sz="1200" b="1" i="1" u="none" strike="noStrike" dirty="0">
                        <a:solidFill>
                          <a:srgbClr val="B66E6D"/>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86715275"/>
                  </a:ext>
                </a:extLst>
              </a:tr>
              <a:tr h="167446">
                <a:tc>
                  <a:txBody>
                    <a:bodyPr/>
                    <a:lstStyle/>
                    <a:p>
                      <a:pPr algn="ctr" rtl="0" fontAlgn="b"/>
                      <a:r>
                        <a:rPr lang="en-US" sz="1200" b="1" i="0" u="none" strike="noStrike">
                          <a:solidFill>
                            <a:srgbClr val="B24745"/>
                          </a:solidFill>
                          <a:effectLst/>
                          <a:latin typeface="Calibri" panose="020F0502020204030204" pitchFamily="34" charset="0"/>
                        </a:rPr>
                        <a:t>5.21</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0.405</a:t>
                      </a:r>
                    </a:p>
                  </a:txBody>
                  <a:tcPr marL="9525" marR="9525" marT="9525" marB="0" anchor="b">
                    <a:lnL>
                      <a:noFill/>
                    </a:lnL>
                    <a:lnR>
                      <a:noFill/>
                    </a:lnR>
                    <a:lnT>
                      <a:noFill/>
                    </a:lnT>
                    <a:lnB>
                      <a:noFill/>
                    </a:lnB>
                  </a:tcPr>
                </a:tc>
                <a:tc>
                  <a:txBody>
                    <a:bodyPr/>
                    <a:lstStyle/>
                    <a:p>
                      <a:pPr algn="ctr" rtl="0" fontAlgn="b"/>
                      <a:r>
                        <a:rPr lang="en-US" sz="1200" b="1" i="0" u="none" strike="noStrike" dirty="0">
                          <a:solidFill>
                            <a:srgbClr val="B24745"/>
                          </a:solidFill>
                          <a:effectLst/>
                          <a:latin typeface="Calibri" panose="020F0502020204030204" pitchFamily="34" charset="0"/>
                        </a:rPr>
                        <a:t>0.377</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0.00017</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0.00691</a:t>
                      </a:r>
                    </a:p>
                  </a:txBody>
                  <a:tcPr marL="9525" marR="9525" marT="9525" marB="0" anchor="b">
                    <a:lnL>
                      <a:noFill/>
                    </a:lnL>
                    <a:lnR>
                      <a:noFill/>
                    </a:lnR>
                    <a:lnT>
                      <a:noFill/>
                    </a:lnT>
                    <a:lnB>
                      <a:noFill/>
                    </a:lnB>
                  </a:tcPr>
                </a:tc>
                <a:tc>
                  <a:txBody>
                    <a:bodyPr/>
                    <a:lstStyle/>
                    <a:p>
                      <a:pPr algn="l" rtl="0" fontAlgn="b"/>
                      <a:r>
                        <a:rPr lang="en-US" sz="1200" b="1" i="1" u="none" strike="noStrike" dirty="0" err="1">
                          <a:solidFill>
                            <a:srgbClr val="B24745"/>
                          </a:solidFill>
                          <a:effectLst/>
                          <a:latin typeface="Calibri" panose="020F0502020204030204" pitchFamily="34" charset="0"/>
                        </a:rPr>
                        <a:t>Variovorax</a:t>
                      </a:r>
                      <a:endParaRPr lang="en-US" sz="1200" b="1" i="1" u="none" strike="noStrike" dirty="0">
                        <a:solidFill>
                          <a:srgbClr val="B24745"/>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505347465"/>
                  </a:ext>
                </a:extLst>
              </a:tr>
              <a:tr h="167446">
                <a:tc>
                  <a:txBody>
                    <a:bodyPr/>
                    <a:lstStyle/>
                    <a:p>
                      <a:pPr algn="ctr" rtl="0" fontAlgn="b"/>
                      <a:r>
                        <a:rPr lang="en-US" sz="1200" b="0" i="0" u="none" strike="noStrike">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Vibrionales</a:t>
                      </a:r>
                    </a:p>
                  </a:txBody>
                  <a:tcPr marL="9525" marR="9525" marT="9525" marB="0" anchor="b">
                    <a:lnL>
                      <a:noFill/>
                    </a:lnL>
                    <a:lnR>
                      <a:noFill/>
                    </a:lnR>
                    <a:lnT>
                      <a:noFill/>
                    </a:lnT>
                    <a:lnB>
                      <a:noFill/>
                    </a:lnB>
                  </a:tcPr>
                </a:tc>
                <a:extLst>
                  <a:ext uri="{0D108BD9-81ED-4DB2-BD59-A6C34878D82A}">
                    <a16:rowId xmlns:a16="http://schemas.microsoft.com/office/drawing/2014/main" val="3759573933"/>
                  </a:ext>
                </a:extLst>
              </a:tr>
              <a:tr h="167446">
                <a:tc>
                  <a:txBody>
                    <a:bodyPr/>
                    <a:lstStyle/>
                    <a:p>
                      <a:pPr algn="ctr" rtl="0" fontAlgn="b"/>
                      <a:r>
                        <a:rPr lang="en-US" sz="1200" b="0" i="0" u="none" strike="noStrike">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Vibrionaceae</a:t>
                      </a:r>
                    </a:p>
                  </a:txBody>
                  <a:tcPr marL="9525" marR="9525" marT="9525" marB="0" anchor="b">
                    <a:lnL>
                      <a:noFill/>
                    </a:lnL>
                    <a:lnR>
                      <a:noFill/>
                    </a:lnR>
                    <a:lnT>
                      <a:noFill/>
                    </a:lnT>
                    <a:lnB>
                      <a:noFill/>
                    </a:lnB>
                  </a:tcPr>
                </a:tc>
                <a:extLst>
                  <a:ext uri="{0D108BD9-81ED-4DB2-BD59-A6C34878D82A}">
                    <a16:rowId xmlns:a16="http://schemas.microsoft.com/office/drawing/2014/main" val="1765247276"/>
                  </a:ext>
                </a:extLst>
              </a:tr>
              <a:tr h="167446">
                <a:tc>
                  <a:txBody>
                    <a:bodyPr/>
                    <a:lstStyle/>
                    <a:p>
                      <a:pPr algn="ctr" rtl="0" fontAlgn="b"/>
                      <a:r>
                        <a:rPr lang="en-US" sz="1200" b="0" i="0" u="none" strike="noStrike">
                          <a:solidFill>
                            <a:srgbClr val="000000"/>
                          </a:solidFill>
                          <a:effectLst/>
                          <a:latin typeface="Calibri" panose="020F0502020204030204" pitchFamily="34" charset="0"/>
                        </a:rPr>
                        <a:t>3.8</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0.00181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0.00492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0.0827</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a:t>
                      </a:r>
                    </a:p>
                  </a:txBody>
                  <a:tcPr marL="9525" marR="9525" marT="9525" marB="0" anchor="b">
                    <a:lnL>
                      <a:noFill/>
                    </a:lnL>
                    <a:lnR>
                      <a:noFill/>
                    </a:lnR>
                    <a:lnT>
                      <a:noFill/>
                    </a:lnT>
                    <a:lnB>
                      <a:noFill/>
                    </a:lnB>
                  </a:tcPr>
                </a:tc>
                <a:extLst>
                  <a:ext uri="{0D108BD9-81ED-4DB2-BD59-A6C34878D82A}">
                    <a16:rowId xmlns:a16="http://schemas.microsoft.com/office/drawing/2014/main" val="489732885"/>
                  </a:ext>
                </a:extLst>
              </a:tr>
              <a:tr h="167446">
                <a:tc>
                  <a:txBody>
                    <a:bodyPr/>
                    <a:lstStyle/>
                    <a:p>
                      <a:pPr algn="ctr" rtl="0" fontAlgn="b"/>
                      <a:r>
                        <a:rPr lang="en-US" sz="1200" b="0" i="0" u="none" strike="noStrike">
                          <a:solidFill>
                            <a:srgbClr val="000000"/>
                          </a:solidFill>
                          <a:effectLst/>
                          <a:latin typeface="Calibri" panose="020F0502020204030204" pitchFamily="34" charset="0"/>
                        </a:rPr>
                        <a:t>1.84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0.0549</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0.0137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Bacilli</a:t>
                      </a:r>
                    </a:p>
                  </a:txBody>
                  <a:tcPr marL="9525" marR="9525" marT="9525" marB="0" anchor="b">
                    <a:lnL>
                      <a:noFill/>
                    </a:lnL>
                    <a:lnR>
                      <a:noFill/>
                    </a:lnR>
                    <a:lnT>
                      <a:noFill/>
                    </a:lnT>
                    <a:lnB>
                      <a:noFill/>
                    </a:lnB>
                  </a:tcPr>
                </a:tc>
                <a:extLst>
                  <a:ext uri="{0D108BD9-81ED-4DB2-BD59-A6C34878D82A}">
                    <a16:rowId xmlns:a16="http://schemas.microsoft.com/office/drawing/2014/main" val="862705793"/>
                  </a:ext>
                </a:extLst>
              </a:tr>
              <a:tr h="167446">
                <a:tc>
                  <a:txBody>
                    <a:bodyPr/>
                    <a:lstStyle/>
                    <a:p>
                      <a:pPr algn="ctr" rtl="0" fontAlgn="b"/>
                      <a:r>
                        <a:rPr lang="en-US" sz="1200" b="0" i="0" u="none" strike="noStrike">
                          <a:solidFill>
                            <a:srgbClr val="000000"/>
                          </a:solidFill>
                          <a:effectLst/>
                          <a:latin typeface="Calibri" panose="020F0502020204030204" pitchFamily="34" charset="0"/>
                        </a:rPr>
                        <a:t>2.24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0.403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0.0163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Burkholderiales</a:t>
                      </a:r>
                    </a:p>
                  </a:txBody>
                  <a:tcPr marL="9525" marR="9525" marT="9525" marB="0" anchor="b">
                    <a:lnL>
                      <a:noFill/>
                    </a:lnL>
                    <a:lnR>
                      <a:noFill/>
                    </a:lnR>
                    <a:lnT>
                      <a:noFill/>
                    </a:lnT>
                    <a:lnB>
                      <a:noFill/>
                    </a:lnB>
                  </a:tcPr>
                </a:tc>
                <a:extLst>
                  <a:ext uri="{0D108BD9-81ED-4DB2-BD59-A6C34878D82A}">
                    <a16:rowId xmlns:a16="http://schemas.microsoft.com/office/drawing/2014/main" val="3018064405"/>
                  </a:ext>
                </a:extLst>
              </a:tr>
              <a:tr h="167446">
                <a:tc>
                  <a:txBody>
                    <a:bodyPr/>
                    <a:lstStyle/>
                    <a:p>
                      <a:pPr algn="ctr" rtl="0" fontAlgn="b"/>
                      <a:r>
                        <a:rPr lang="en-US" sz="1200" b="0" i="0" u="none" strike="noStrike">
                          <a:solidFill>
                            <a:srgbClr val="000000"/>
                          </a:solidFill>
                          <a:effectLst/>
                          <a:latin typeface="Calibri" panose="020F0502020204030204" pitchFamily="34" charset="0"/>
                        </a:rPr>
                        <a:t>3.16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rgbClr val="000000"/>
                          </a:solidFill>
                          <a:effectLst/>
                          <a:latin typeface="Calibri" panose="020F0502020204030204" pitchFamily="34" charset="0"/>
                        </a:rPr>
                        <a:t>Alteromonadales</a:t>
                      </a:r>
                      <a:endParaRPr lang="en-US" sz="1200" b="0" i="1"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4051788"/>
                  </a:ext>
                </a:extLst>
              </a:tr>
              <a:tr h="167446">
                <a:tc>
                  <a:txBody>
                    <a:bodyPr/>
                    <a:lstStyle/>
                    <a:p>
                      <a:pPr algn="ctr" rtl="0" fontAlgn="b"/>
                      <a:r>
                        <a:rPr lang="en-US" sz="1200" b="0" i="0" u="none" strike="noStrike">
                          <a:solidFill>
                            <a:srgbClr val="000000"/>
                          </a:solidFill>
                          <a:effectLst/>
                          <a:latin typeface="Calibri" panose="020F0502020204030204" pitchFamily="34" charset="0"/>
                        </a:rPr>
                        <a:t>3.61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Yersiniaceae</a:t>
                      </a:r>
                    </a:p>
                  </a:txBody>
                  <a:tcPr marL="9525" marR="9525" marT="9525" marB="0" anchor="b">
                    <a:lnL>
                      <a:noFill/>
                    </a:lnL>
                    <a:lnR>
                      <a:noFill/>
                    </a:lnR>
                    <a:lnT>
                      <a:noFill/>
                    </a:lnT>
                    <a:lnB>
                      <a:noFill/>
                    </a:lnB>
                  </a:tcPr>
                </a:tc>
                <a:extLst>
                  <a:ext uri="{0D108BD9-81ED-4DB2-BD59-A6C34878D82A}">
                    <a16:rowId xmlns:a16="http://schemas.microsoft.com/office/drawing/2014/main" val="2566562864"/>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2.1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0.005</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0.00435</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a:solidFill>
                            <a:srgbClr val="000000"/>
                          </a:solidFill>
                          <a:effectLst/>
                          <a:latin typeface="Calibri" panose="020F0502020204030204" pitchFamily="34" charset="0"/>
                        </a:rPr>
                        <a:t>Salmonella</a:t>
                      </a:r>
                    </a:p>
                  </a:txBody>
                  <a:tcPr marL="9525" marR="9525" marT="9525" marB="0" anchor="b">
                    <a:lnL>
                      <a:noFill/>
                    </a:lnL>
                    <a:lnR>
                      <a:noFill/>
                    </a:lnR>
                    <a:lnT>
                      <a:noFill/>
                    </a:lnT>
                    <a:lnB>
                      <a:noFill/>
                    </a:lnB>
                  </a:tcPr>
                </a:tc>
                <a:extLst>
                  <a:ext uri="{0D108BD9-81ED-4DB2-BD59-A6C34878D82A}">
                    <a16:rowId xmlns:a16="http://schemas.microsoft.com/office/drawing/2014/main" val="703244980"/>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0.011</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0.064</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0.0475</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0.274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rgbClr val="000000"/>
                          </a:solidFill>
                          <a:effectLst/>
                          <a:latin typeface="Calibri" panose="020F0502020204030204" pitchFamily="34" charset="0"/>
                        </a:rPr>
                        <a:t>Streptococcaceae</a:t>
                      </a:r>
                      <a:endParaRPr lang="en-US" sz="1200" b="0" i="1"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854645050"/>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2.29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0.425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0.296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dirty="0">
                          <a:solidFill>
                            <a:srgbClr val="000000"/>
                          </a:solidFill>
                          <a:effectLst/>
                          <a:latin typeface="Calibri" panose="020F0502020204030204" pitchFamily="34" charset="0"/>
                        </a:rPr>
                        <a:t>0.0264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0.185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rtl="0" fontAlgn="b"/>
                      <a:r>
                        <a:rPr lang="en-US" sz="1200" b="0" i="1" u="none" strike="noStrike" dirty="0">
                          <a:solidFill>
                            <a:srgbClr val="000000"/>
                          </a:solidFill>
                          <a:effectLst/>
                          <a:latin typeface="Calibri" panose="020F0502020204030204" pitchFamily="34" charset="0"/>
                        </a:rPr>
                        <a:t>Betaproteobacteria</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7621868"/>
                  </a:ext>
                </a:extLst>
              </a:tr>
              <a:tr h="167446">
                <a:tc>
                  <a:txBody>
                    <a:bodyPr/>
                    <a:lstStyle/>
                    <a:p>
                      <a:pPr algn="ctr" rtl="0" fontAlgn="b"/>
                      <a:r>
                        <a:rPr lang="en-US" sz="1200" b="1" i="0" u="none" strike="noStrike" dirty="0">
                          <a:solidFill>
                            <a:srgbClr val="00A1D5"/>
                          </a:solidFill>
                          <a:effectLst/>
                          <a:latin typeface="Calibri" panose="020F0502020204030204" pitchFamily="34" charset="0"/>
                        </a:rPr>
                        <a:t>-5.13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dirty="0">
                          <a:solidFill>
                            <a:srgbClr val="00A1D5"/>
                          </a:solidFill>
                          <a:effectLst/>
                          <a:latin typeface="Calibri" panose="020F0502020204030204" pitchFamily="34" charset="0"/>
                        </a:rPr>
                        <a:t>-0.103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rgbClr val="00A1D5"/>
                          </a:solidFill>
                          <a:effectLst/>
                          <a:latin typeface="Calibri" panose="020F0502020204030204" pitchFamily="34" charset="0"/>
                        </a:rPr>
                        <a:t>-0.104</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rgbClr val="00A1D5"/>
                          </a:solidFill>
                          <a:effectLst/>
                          <a:latin typeface="Calibri" panose="020F0502020204030204" pitchFamily="34" charset="0"/>
                        </a:rPr>
                        <a:t>0.0308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rgbClr val="00A1D5"/>
                          </a:solidFill>
                          <a:effectLst/>
                          <a:latin typeface="Calibri" panose="020F0502020204030204" pitchFamily="34" charset="0"/>
                        </a:rPr>
                        <a:t>0.199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b"/>
                      <a:r>
                        <a:rPr lang="en-US" sz="1200" b="1" i="1" u="none" strike="noStrike" dirty="0">
                          <a:solidFill>
                            <a:srgbClr val="00A1D5"/>
                          </a:solidFill>
                          <a:effectLst/>
                          <a:latin typeface="Calibri" panose="020F0502020204030204" pitchFamily="34" charset="0"/>
                        </a:rPr>
                        <a:t>Bacteroidia</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4935275"/>
                  </a:ext>
                </a:extLst>
              </a:tr>
              <a:tr h="167446">
                <a:tc>
                  <a:txBody>
                    <a:bodyPr/>
                    <a:lstStyle/>
                    <a:p>
                      <a:pPr algn="ctr" rtl="0" fontAlgn="b"/>
                      <a:r>
                        <a:rPr lang="en-US" sz="1200" b="1" i="0" u="none" strike="noStrike" dirty="0">
                          <a:solidFill>
                            <a:srgbClr val="00A1D5"/>
                          </a:solidFill>
                          <a:effectLst/>
                          <a:latin typeface="Calibri" panose="020F0502020204030204" pitchFamily="34" charset="0"/>
                        </a:rPr>
                        <a:t>-5.18</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rgbClr val="00A1D5"/>
                          </a:solidFill>
                          <a:effectLst/>
                          <a:latin typeface="Calibri" panose="020F0502020204030204" pitchFamily="34" charset="0"/>
                        </a:rPr>
                        <a:t>-0.099</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rgbClr val="00A1D5"/>
                          </a:solidFill>
                          <a:effectLst/>
                          <a:latin typeface="Calibri" panose="020F0502020204030204" pitchFamily="34" charset="0"/>
                        </a:rPr>
                        <a:t>-0.102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rgbClr val="00A1D5"/>
                          </a:solidFill>
                          <a:effectLst/>
                          <a:latin typeface="Calibri" panose="020F0502020204030204" pitchFamily="34" charset="0"/>
                        </a:rPr>
                        <a:t>0.00962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rgbClr val="00A1D5"/>
                          </a:solidFill>
                          <a:effectLst/>
                          <a:latin typeface="Calibri" panose="020F0502020204030204" pitchFamily="34" charset="0"/>
                        </a:rPr>
                        <a:t>0.124</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200" b="1" i="1" u="none" strike="noStrike" dirty="0" err="1">
                          <a:solidFill>
                            <a:srgbClr val="00A1D5"/>
                          </a:solidFill>
                          <a:effectLst/>
                          <a:latin typeface="Calibri" panose="020F0502020204030204" pitchFamily="34" charset="0"/>
                        </a:rPr>
                        <a:t>Bacteroidales</a:t>
                      </a:r>
                      <a:endParaRPr lang="en-US" sz="1200" b="1" i="1" u="none" strike="noStrike" dirty="0">
                        <a:solidFill>
                          <a:srgbClr val="00A1D5"/>
                        </a:solidFill>
                        <a:effectLst/>
                        <a:latin typeface="Calibri" panose="020F050202020403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2573659"/>
                  </a:ext>
                </a:extLst>
              </a:tr>
            </a:tbl>
          </a:graphicData>
        </a:graphic>
      </p:graphicFrame>
      <p:cxnSp>
        <p:nvCxnSpPr>
          <p:cNvPr id="25" name="Straight Arrow Connector 24">
            <a:extLst>
              <a:ext uri="{FF2B5EF4-FFF2-40B4-BE49-F238E27FC236}">
                <a16:creationId xmlns:a16="http://schemas.microsoft.com/office/drawing/2014/main" id="{D8C457E1-F83F-4712-AE6F-CB7965784C03}"/>
              </a:ext>
            </a:extLst>
          </p:cNvPr>
          <p:cNvCxnSpPr>
            <a:cxnSpLocks/>
          </p:cNvCxnSpPr>
          <p:nvPr/>
        </p:nvCxnSpPr>
        <p:spPr>
          <a:xfrm flipH="1">
            <a:off x="7355661" y="2552877"/>
            <a:ext cx="550258" cy="1630705"/>
          </a:xfrm>
          <a:prstGeom prst="straightConnector1">
            <a:avLst/>
          </a:prstGeom>
          <a:ln w="38100">
            <a:solidFill>
              <a:srgbClr val="B2474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41F0617-44E3-4A83-AE32-E46A384A4EB9}"/>
              </a:ext>
            </a:extLst>
          </p:cNvPr>
          <p:cNvCxnSpPr>
            <a:cxnSpLocks/>
          </p:cNvCxnSpPr>
          <p:nvPr/>
        </p:nvCxnSpPr>
        <p:spPr>
          <a:xfrm flipH="1" flipV="1">
            <a:off x="4669105" y="2552878"/>
            <a:ext cx="3236814" cy="2326619"/>
          </a:xfrm>
          <a:prstGeom prst="straightConnector1">
            <a:avLst/>
          </a:prstGeom>
          <a:ln w="38100">
            <a:solidFill>
              <a:srgbClr val="00A1D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44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3DA636-A9E3-435B-BFAE-95DEDBDE679F}"/>
              </a:ext>
            </a:extLst>
          </p:cNvPr>
          <p:cNvSpPr txBox="1"/>
          <p:nvPr/>
        </p:nvSpPr>
        <p:spPr>
          <a:xfrm>
            <a:off x="3177021" y="402581"/>
            <a:ext cx="5648326" cy="707886"/>
          </a:xfrm>
          <a:prstGeom prst="rect">
            <a:avLst/>
          </a:prstGeom>
          <a:noFill/>
        </p:spPr>
        <p:txBody>
          <a:bodyPr wrap="square">
            <a:spAutoFit/>
          </a:bodyPr>
          <a:lstStyle/>
          <a:p>
            <a:pPr algn="ctr"/>
            <a:r>
              <a:rPr lang="en-US" sz="4000" dirty="0">
                <a:solidFill>
                  <a:schemeClr val="tx2"/>
                </a:solidFill>
              </a:rPr>
              <a:t>Introduction</a:t>
            </a:r>
          </a:p>
        </p:txBody>
      </p:sp>
      <p:sp>
        <p:nvSpPr>
          <p:cNvPr id="3" name="Text Placeholder 2">
            <a:extLst>
              <a:ext uri="{FF2B5EF4-FFF2-40B4-BE49-F238E27FC236}">
                <a16:creationId xmlns:a16="http://schemas.microsoft.com/office/drawing/2014/main" id="{DE9CEA6A-BBB5-48D5-AD3E-CD842B59869D}"/>
              </a:ext>
            </a:extLst>
          </p:cNvPr>
          <p:cNvSpPr txBox="1">
            <a:spLocks/>
          </p:cNvSpPr>
          <p:nvPr/>
        </p:nvSpPr>
        <p:spPr>
          <a:xfrm>
            <a:off x="1878939" y="1448189"/>
            <a:ext cx="4970614" cy="46366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333333"/>
                </a:solidFill>
              </a:rPr>
              <a:t>Sample Sources -</a:t>
            </a:r>
            <a:r>
              <a:rPr lang="en-US" sz="1600" b="1" dirty="0">
                <a:solidFill>
                  <a:srgbClr val="2E3E46"/>
                </a:solidFill>
                <a:ea typeface="Times New Roman" panose="02020603050405020304" pitchFamily="18" charset="0"/>
                <a:cs typeface="Calibri" panose="020F0502020204030204" pitchFamily="34" charset="0"/>
              </a:rPr>
              <a:t>8 different publications</a:t>
            </a:r>
          </a:p>
          <a:p>
            <a:r>
              <a:rPr lang="en-US" sz="1600" dirty="0">
                <a:solidFill>
                  <a:srgbClr val="2E3E46"/>
                </a:solidFill>
                <a:ea typeface="Times New Roman" panose="02020603050405020304" pitchFamily="18" charset="0"/>
                <a:cs typeface="Calibri" panose="020F0502020204030204" pitchFamily="34" charset="0"/>
              </a:rPr>
              <a:t>Bronchoalveolar Lavage Fluid </a:t>
            </a:r>
            <a:r>
              <a:rPr lang="en-US" sz="1600" b="1" dirty="0">
                <a:solidFill>
                  <a:srgbClr val="2E3E46"/>
                </a:solidFill>
                <a:ea typeface="Times New Roman" panose="02020603050405020304" pitchFamily="18" charset="0"/>
                <a:cs typeface="Calibri" panose="020F0502020204030204" pitchFamily="34" charset="0"/>
              </a:rPr>
              <a:t>(BALF)</a:t>
            </a:r>
            <a:r>
              <a:rPr lang="en-US" sz="1600" dirty="0">
                <a:solidFill>
                  <a:srgbClr val="2E3E46"/>
                </a:solidFill>
                <a:ea typeface="Times New Roman" panose="02020603050405020304" pitchFamily="18" charset="0"/>
                <a:cs typeface="Calibri" panose="020F0502020204030204" pitchFamily="34" charset="0"/>
              </a:rPr>
              <a:t> </a:t>
            </a:r>
            <a:r>
              <a:rPr lang="en-US" sz="1600" dirty="0">
                <a:solidFill>
                  <a:srgbClr val="000000"/>
                </a:solidFill>
                <a:ea typeface="Times New Roman" panose="02020603050405020304" pitchFamily="18" charset="0"/>
                <a:cs typeface="Calibri" panose="020F0502020204030204" pitchFamily="34" charset="0"/>
              </a:rPr>
              <a:t>patients </a:t>
            </a:r>
            <a:r>
              <a:rPr lang="en-US" sz="1600" b="1" dirty="0">
                <a:solidFill>
                  <a:srgbClr val="2E3E46"/>
                </a:solidFill>
                <a:ea typeface="Times New Roman" panose="02020603050405020304" pitchFamily="18" charset="0"/>
                <a:cs typeface="Calibri" panose="020F0502020204030204" pitchFamily="34" charset="0"/>
              </a:rPr>
              <a:t>Metatranscriptomes</a:t>
            </a:r>
            <a:r>
              <a:rPr lang="en-US" sz="1600" dirty="0">
                <a:solidFill>
                  <a:srgbClr val="000000"/>
                </a:solidFill>
                <a:ea typeface="Times New Roman" panose="02020603050405020304" pitchFamily="18" charset="0"/>
                <a:cs typeface="Calibri" panose="020F0502020204030204" pitchFamily="34" charset="0"/>
              </a:rPr>
              <a:t>:</a:t>
            </a:r>
          </a:p>
          <a:p>
            <a:pPr lvl="1"/>
            <a:r>
              <a:rPr lang="en-US" sz="1600" b="1" dirty="0">
                <a:solidFill>
                  <a:srgbClr val="228B22"/>
                </a:solidFill>
                <a:ea typeface="Times New Roman" panose="02020603050405020304" pitchFamily="18" charset="0"/>
                <a:cs typeface="Calibri" panose="020F0502020204030204" pitchFamily="34" charset="0"/>
              </a:rPr>
              <a:t>Uninfected</a:t>
            </a:r>
          </a:p>
          <a:p>
            <a:pPr lvl="1"/>
            <a:r>
              <a:rPr lang="en-US" sz="1600" b="1" dirty="0">
                <a:solidFill>
                  <a:srgbClr val="FF7F00"/>
                </a:solidFill>
                <a:ea typeface="Times New Roman" panose="02020603050405020304" pitchFamily="18" charset="0"/>
                <a:cs typeface="Calibri" panose="020F0502020204030204" pitchFamily="34" charset="0"/>
              </a:rPr>
              <a:t>Community Acquired Pneumonia (CAP)</a:t>
            </a:r>
          </a:p>
          <a:p>
            <a:pPr lvl="1"/>
            <a:r>
              <a:rPr lang="en-US" sz="1600" b="1" dirty="0">
                <a:solidFill>
                  <a:srgbClr val="B22222"/>
                </a:solidFill>
                <a:ea typeface="Times New Roman" panose="02020603050405020304" pitchFamily="18" charset="0"/>
                <a:cs typeface="Calibri" panose="020F0502020204030204" pitchFamily="34" charset="0"/>
              </a:rPr>
              <a:t>COVID19 </a:t>
            </a:r>
          </a:p>
          <a:p>
            <a:pPr lvl="2"/>
            <a:r>
              <a:rPr lang="en-US" sz="1400" b="1" dirty="0">
                <a:solidFill>
                  <a:schemeClr val="bg1"/>
                </a:solidFill>
                <a:highlight>
                  <a:srgbClr val="000000"/>
                </a:highlight>
                <a:ea typeface="Times New Roman" panose="02020603050405020304" pitchFamily="18" charset="0"/>
                <a:cs typeface="Calibri" panose="020F0502020204030204" pitchFamily="34" charset="0"/>
              </a:rPr>
              <a:t>Deceased</a:t>
            </a:r>
          </a:p>
          <a:p>
            <a:pPr lvl="2"/>
            <a:r>
              <a:rPr lang="en-US" sz="1400" b="1" dirty="0">
                <a:solidFill>
                  <a:schemeClr val="tx1"/>
                </a:solidFill>
                <a:highlight>
                  <a:srgbClr val="FFC125"/>
                </a:highlight>
                <a:ea typeface="Times New Roman" panose="02020603050405020304" pitchFamily="18" charset="0"/>
                <a:cs typeface="Calibri" panose="020F0502020204030204" pitchFamily="34" charset="0"/>
              </a:rPr>
              <a:t>Survived</a:t>
            </a:r>
            <a:endParaRPr lang="en-US" sz="1200" b="1" dirty="0">
              <a:solidFill>
                <a:schemeClr val="tx1"/>
              </a:solidFill>
              <a:highlight>
                <a:srgbClr val="FFC125"/>
              </a:highlight>
              <a:ea typeface="Times New Roman" panose="02020603050405020304" pitchFamily="18" charset="0"/>
              <a:cs typeface="Calibri" panose="020F0502020204030204" pitchFamily="34" charset="0"/>
            </a:endParaRPr>
          </a:p>
          <a:p>
            <a:r>
              <a:rPr lang="en-US" sz="1600" b="1" dirty="0">
                <a:solidFill>
                  <a:srgbClr val="2E3E46"/>
                </a:solidFill>
                <a:ea typeface="Times New Roman" panose="02020603050405020304" pitchFamily="18" charset="0"/>
                <a:cs typeface="Calibri" panose="020F0502020204030204" pitchFamily="34" charset="0"/>
              </a:rPr>
              <a:t>Objectives </a:t>
            </a:r>
          </a:p>
          <a:p>
            <a:pPr marL="800100" lvl="1" indent="-342900">
              <a:buFont typeface="+mj-lt"/>
              <a:buAutoNum type="arabicPeriod"/>
            </a:pPr>
            <a:r>
              <a:rPr lang="en-US" sz="1600" dirty="0">
                <a:solidFill>
                  <a:srgbClr val="000000"/>
                </a:solidFill>
                <a:ea typeface="Times New Roman" panose="02020603050405020304" pitchFamily="18" charset="0"/>
                <a:cs typeface="Calibri" panose="020F0502020204030204" pitchFamily="34" charset="0"/>
              </a:rPr>
              <a:t>Compare the </a:t>
            </a:r>
            <a:r>
              <a:rPr lang="en-US" sz="1600" b="1" dirty="0">
                <a:solidFill>
                  <a:srgbClr val="B22222"/>
                </a:solidFill>
                <a:ea typeface="Times New Roman" panose="02020603050405020304" pitchFamily="18" charset="0"/>
                <a:cs typeface="Calibri" panose="020F0502020204030204" pitchFamily="34" charset="0"/>
              </a:rPr>
              <a:t>COVID19</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000000"/>
                </a:solidFill>
                <a:ea typeface="Times New Roman" panose="02020603050405020304" pitchFamily="18" charset="0"/>
                <a:cs typeface="Calibri" panose="020F0502020204030204" pitchFamily="34" charset="0"/>
              </a:rPr>
              <a:t>amongst </a:t>
            </a:r>
            <a:r>
              <a:rPr lang="en-US" sz="1600" b="1" dirty="0">
                <a:solidFill>
                  <a:srgbClr val="228B22"/>
                </a:solidFill>
                <a:ea typeface="Times New Roman" panose="02020603050405020304" pitchFamily="18" charset="0"/>
                <a:cs typeface="Calibri" panose="020F0502020204030204" pitchFamily="34" charset="0"/>
              </a:rPr>
              <a:t>uninfected</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000000"/>
                </a:solidFill>
                <a:ea typeface="Times New Roman" panose="02020603050405020304" pitchFamily="18" charset="0"/>
                <a:cs typeface="Calibri" panose="020F0502020204030204" pitchFamily="34" charset="0"/>
              </a:rPr>
              <a:t>and</a:t>
            </a:r>
            <a:r>
              <a:rPr lang="en-US" sz="1600" b="1" dirty="0">
                <a:solidFill>
                  <a:srgbClr val="000000"/>
                </a:solidFill>
                <a:ea typeface="Times New Roman" panose="02020603050405020304" pitchFamily="18" charset="0"/>
                <a:cs typeface="Calibri" panose="020F0502020204030204" pitchFamily="34" charset="0"/>
              </a:rPr>
              <a:t> </a:t>
            </a:r>
            <a:r>
              <a:rPr lang="en-US" sz="1600" b="1" dirty="0">
                <a:solidFill>
                  <a:srgbClr val="FF7F00"/>
                </a:solidFill>
                <a:ea typeface="Times New Roman" panose="02020603050405020304" pitchFamily="18" charset="0"/>
                <a:cs typeface="Calibri" panose="020F0502020204030204" pitchFamily="34" charset="0"/>
              </a:rPr>
              <a:t>CAP</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2E3E46"/>
                </a:solidFill>
                <a:ea typeface="Times New Roman" panose="02020603050405020304" pitchFamily="18" charset="0"/>
                <a:cs typeface="Calibri" panose="020F0502020204030204" pitchFamily="34" charset="0"/>
              </a:rPr>
              <a:t>patients </a:t>
            </a:r>
            <a:r>
              <a:rPr lang="en-US" sz="1600" b="1" dirty="0">
                <a:solidFill>
                  <a:srgbClr val="2E3E46"/>
                </a:solidFill>
                <a:ea typeface="Times New Roman" panose="02020603050405020304" pitchFamily="18" charset="0"/>
                <a:cs typeface="Calibri" panose="020F0502020204030204" pitchFamily="34" charset="0"/>
              </a:rPr>
              <a:t>BALF metatranscriptomes</a:t>
            </a:r>
            <a:r>
              <a:rPr lang="en-US" sz="1600" dirty="0">
                <a:solidFill>
                  <a:srgbClr val="2E3E46"/>
                </a:solidFill>
                <a:ea typeface="Times New Roman" panose="02020603050405020304" pitchFamily="18" charset="0"/>
                <a:cs typeface="Calibri" panose="020F0502020204030204" pitchFamily="34" charset="0"/>
              </a:rPr>
              <a:t> and identify:</a:t>
            </a:r>
          </a:p>
          <a:p>
            <a:pPr marL="1257300" lvl="2" indent="-342900">
              <a:buFont typeface="+mj-lt"/>
              <a:buAutoNum type="arabicPeriod"/>
            </a:pPr>
            <a:r>
              <a:rPr lang="en-US" sz="1600" dirty="0">
                <a:solidFill>
                  <a:srgbClr val="2E3E46"/>
                </a:solidFill>
                <a:ea typeface="Times New Roman" panose="02020603050405020304" pitchFamily="18" charset="0"/>
                <a:cs typeface="Calibri" panose="020F0502020204030204" pitchFamily="34" charset="0"/>
              </a:rPr>
              <a:t>Changes in </a:t>
            </a:r>
            <a:r>
              <a:rPr lang="en-US" sz="1600" b="1" dirty="0">
                <a:solidFill>
                  <a:srgbClr val="2E3E46"/>
                </a:solidFill>
                <a:ea typeface="Times New Roman" panose="02020603050405020304" pitchFamily="18" charset="0"/>
                <a:cs typeface="Calibri" panose="020F0502020204030204" pitchFamily="34" charset="0"/>
              </a:rPr>
              <a:t>microbial </a:t>
            </a:r>
            <a:r>
              <a:rPr lang="en-US" sz="1600" dirty="0">
                <a:solidFill>
                  <a:srgbClr val="2E3E46"/>
                </a:solidFill>
                <a:ea typeface="Times New Roman" panose="02020603050405020304" pitchFamily="18" charset="0"/>
                <a:cs typeface="Calibri" panose="020F0502020204030204" pitchFamily="34" charset="0"/>
              </a:rPr>
              <a:t>derived </a:t>
            </a:r>
            <a:r>
              <a:rPr lang="en-US" sz="1600" b="1" dirty="0">
                <a:solidFill>
                  <a:srgbClr val="2E3E46"/>
                </a:solidFill>
                <a:ea typeface="Times New Roman" panose="02020603050405020304" pitchFamily="18" charset="0"/>
                <a:cs typeface="Calibri" panose="020F0502020204030204" pitchFamily="34" charset="0"/>
              </a:rPr>
              <a:t>community dynamics</a:t>
            </a:r>
            <a:r>
              <a:rPr lang="en-US" sz="1600" dirty="0">
                <a:solidFill>
                  <a:srgbClr val="2E3E46"/>
                </a:solidFill>
                <a:ea typeface="Times New Roman" panose="02020603050405020304" pitchFamily="18" charset="0"/>
                <a:cs typeface="Calibri" panose="020F0502020204030204" pitchFamily="34" charset="0"/>
              </a:rPr>
              <a:t> / </a:t>
            </a:r>
            <a:r>
              <a:rPr lang="en-US" sz="1600" b="1" dirty="0">
                <a:solidFill>
                  <a:srgbClr val="2E3E46"/>
                </a:solidFill>
                <a:ea typeface="Times New Roman" panose="02020603050405020304" pitchFamily="18" charset="0"/>
                <a:cs typeface="Calibri" panose="020F0502020204030204" pitchFamily="34" charset="0"/>
              </a:rPr>
              <a:t>gene ontologies </a:t>
            </a:r>
            <a:r>
              <a:rPr lang="en-US" sz="1600" dirty="0">
                <a:solidFill>
                  <a:srgbClr val="2E3E46"/>
                </a:solidFill>
                <a:ea typeface="Times New Roman" panose="02020603050405020304" pitchFamily="18" charset="0"/>
                <a:cs typeface="Calibri" panose="020F0502020204030204" pitchFamily="34" charset="0"/>
              </a:rPr>
              <a:t>associated with </a:t>
            </a:r>
            <a:r>
              <a:rPr lang="en-US" sz="1600" b="1" dirty="0">
                <a:solidFill>
                  <a:srgbClr val="B22222"/>
                </a:solidFill>
                <a:ea typeface="Times New Roman" panose="02020603050405020304" pitchFamily="18" charset="0"/>
                <a:cs typeface="Calibri" panose="020F0502020204030204" pitchFamily="34" charset="0"/>
              </a:rPr>
              <a:t>COVID19</a:t>
            </a:r>
          </a:p>
          <a:p>
            <a:pPr marL="1257300" lvl="2" indent="-342900">
              <a:buFont typeface="+mj-lt"/>
              <a:buAutoNum type="arabicPeriod"/>
            </a:pPr>
            <a:r>
              <a:rPr lang="en-US" sz="1600" dirty="0">
                <a:solidFill>
                  <a:srgbClr val="2E3E46"/>
                </a:solidFill>
                <a:ea typeface="Times New Roman" panose="02020603050405020304" pitchFamily="18" charset="0"/>
                <a:cs typeface="Calibri" panose="020F0502020204030204" pitchFamily="34" charset="0"/>
              </a:rPr>
              <a:t>Predict</a:t>
            </a:r>
            <a:r>
              <a:rPr lang="en-US" sz="1600" b="1" dirty="0">
                <a:solidFill>
                  <a:srgbClr val="2E3E46"/>
                </a:solidFill>
                <a:ea typeface="Times New Roman" panose="02020603050405020304" pitchFamily="18" charset="0"/>
                <a:cs typeface="Calibri" panose="020F0502020204030204" pitchFamily="34" charset="0"/>
              </a:rPr>
              <a:t> outcomes </a:t>
            </a:r>
            <a:r>
              <a:rPr lang="en-US" sz="1600" dirty="0">
                <a:solidFill>
                  <a:srgbClr val="2E3E46"/>
                </a:solidFill>
                <a:ea typeface="Times New Roman" panose="02020603050405020304" pitchFamily="18" charset="0"/>
                <a:cs typeface="Calibri" panose="020F0502020204030204" pitchFamily="34" charset="0"/>
              </a:rPr>
              <a:t>amongst </a:t>
            </a:r>
            <a:r>
              <a:rPr lang="en-US" sz="1600" b="1" dirty="0">
                <a:solidFill>
                  <a:srgbClr val="B22222"/>
                </a:solidFill>
                <a:ea typeface="Times New Roman" panose="02020603050405020304" pitchFamily="18" charset="0"/>
                <a:cs typeface="Calibri" panose="020F0502020204030204" pitchFamily="34" charset="0"/>
              </a:rPr>
              <a:t>COVID19</a:t>
            </a:r>
            <a:r>
              <a:rPr lang="en-US" sz="1600" dirty="0">
                <a:solidFill>
                  <a:srgbClr val="2E3E46"/>
                </a:solidFill>
                <a:ea typeface="Times New Roman" panose="02020603050405020304" pitchFamily="18" charset="0"/>
                <a:cs typeface="Calibri" panose="020F0502020204030204" pitchFamily="34" charset="0"/>
              </a:rPr>
              <a:t> based on metatranscriptomes profiling</a:t>
            </a:r>
          </a:p>
          <a:p>
            <a:pPr marL="914400" lvl="2" indent="0">
              <a:buNone/>
            </a:pPr>
            <a:endParaRPr lang="en-US" sz="1200" dirty="0">
              <a:solidFill>
                <a:srgbClr val="000000"/>
              </a:solidFill>
              <a:ea typeface="Times New Roman" panose="02020603050405020304" pitchFamily="18" charset="0"/>
              <a:cs typeface="Calibri" panose="020F0502020204030204" pitchFamily="34" charset="0"/>
            </a:endParaRPr>
          </a:p>
        </p:txBody>
      </p:sp>
      <p:sp>
        <p:nvSpPr>
          <p:cNvPr id="4" name="Text Placeholder 2">
            <a:extLst>
              <a:ext uri="{FF2B5EF4-FFF2-40B4-BE49-F238E27FC236}">
                <a16:creationId xmlns:a16="http://schemas.microsoft.com/office/drawing/2014/main" id="{DB7E40B3-16DC-412C-B9DB-B0B75A349691}"/>
              </a:ext>
            </a:extLst>
          </p:cNvPr>
          <p:cNvSpPr txBox="1">
            <a:spLocks/>
          </p:cNvSpPr>
          <p:nvPr/>
        </p:nvSpPr>
        <p:spPr>
          <a:xfrm>
            <a:off x="7684350" y="1787236"/>
            <a:ext cx="3771906" cy="27469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333333"/>
                </a:solidFill>
                <a:latin typeface="Open Sans"/>
              </a:rPr>
              <a:t>Sample Sources</a:t>
            </a:r>
          </a:p>
          <a:p>
            <a:pPr algn="l">
              <a:buFont typeface="Arial" panose="020B0604020202020204" pitchFamily="34" charset="0"/>
              <a:buChar char="•"/>
            </a:pPr>
            <a:r>
              <a:rPr lang="en-US" sz="1200" dirty="0">
                <a:solidFill>
                  <a:srgbClr val="337AB7"/>
                </a:solidFill>
                <a:latin typeface="Open Sans"/>
                <a:hlinkClick r:id="rId3"/>
              </a:rPr>
              <a:t>Chen et al. 2020</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PRJNA601736</a:t>
            </a:r>
          </a:p>
          <a:p>
            <a:pPr algn="l">
              <a:buFont typeface="Arial" panose="020B0604020202020204" pitchFamily="34" charset="0"/>
              <a:buChar char="•"/>
            </a:pPr>
            <a:r>
              <a:rPr lang="en-US" sz="1200" dirty="0">
                <a:solidFill>
                  <a:srgbClr val="337AB7"/>
                </a:solidFill>
                <a:latin typeface="Open Sans"/>
                <a:hlinkClick r:id="rId4"/>
              </a:rPr>
              <a:t>Wu et al. 2020</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PRJNA603194</a:t>
            </a:r>
          </a:p>
          <a:p>
            <a:pPr algn="l">
              <a:buFont typeface="Arial" panose="020B0604020202020204" pitchFamily="34" charset="0"/>
              <a:buChar char="•"/>
            </a:pPr>
            <a:r>
              <a:rPr lang="en-US" sz="1200" dirty="0">
                <a:solidFill>
                  <a:srgbClr val="337AB7"/>
                </a:solidFill>
                <a:latin typeface="Open Sans"/>
                <a:hlinkClick r:id="rId5"/>
              </a:rPr>
              <a:t>Zhou et al. 2020</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PRJNA605983</a:t>
            </a:r>
          </a:p>
          <a:p>
            <a:pPr algn="l">
              <a:buFont typeface="Arial" panose="020B0604020202020204" pitchFamily="34" charset="0"/>
              <a:buChar char="•"/>
            </a:pPr>
            <a:r>
              <a:rPr lang="en-US" sz="1200" dirty="0">
                <a:solidFill>
                  <a:srgbClr val="337AB7"/>
                </a:solidFill>
                <a:latin typeface="Open Sans"/>
                <a:hlinkClick r:id="rId6"/>
              </a:rPr>
              <a:t>Shen et al. 2020</a:t>
            </a:r>
            <a:r>
              <a:rPr lang="en-US" sz="1200" dirty="0">
                <a:solidFill>
                  <a:srgbClr val="333333"/>
                </a:solidFill>
                <a:latin typeface="Open Sans"/>
              </a:rPr>
              <a:t>, NGDC </a:t>
            </a:r>
            <a:r>
              <a:rPr lang="en-US" sz="1200" dirty="0" err="1">
                <a:solidFill>
                  <a:srgbClr val="333333"/>
                </a:solidFill>
                <a:latin typeface="Open Sans"/>
              </a:rPr>
              <a:t>BioProject</a:t>
            </a:r>
            <a:r>
              <a:rPr lang="en-US" sz="1200" dirty="0">
                <a:solidFill>
                  <a:srgbClr val="333333"/>
                </a:solidFill>
                <a:latin typeface="Open Sans"/>
              </a:rPr>
              <a:t> PRJCA002202 and NCBI </a:t>
            </a:r>
            <a:r>
              <a:rPr lang="en-US" sz="1200" dirty="0" err="1">
                <a:solidFill>
                  <a:srgbClr val="333333"/>
                </a:solidFill>
                <a:latin typeface="Open Sans"/>
              </a:rPr>
              <a:t>BioProject</a:t>
            </a:r>
            <a:r>
              <a:rPr lang="en-US" sz="1200" dirty="0">
                <a:solidFill>
                  <a:srgbClr val="333333"/>
                </a:solidFill>
                <a:latin typeface="Open Sans"/>
              </a:rPr>
              <a:t> PRJNA605907</a:t>
            </a:r>
          </a:p>
          <a:p>
            <a:pPr algn="l">
              <a:buFont typeface="Arial" panose="020B0604020202020204" pitchFamily="34" charset="0"/>
              <a:buChar char="•"/>
            </a:pPr>
            <a:r>
              <a:rPr lang="en-US" sz="1200" dirty="0" err="1">
                <a:solidFill>
                  <a:srgbClr val="337AB7"/>
                </a:solidFill>
                <a:latin typeface="Open Sans"/>
                <a:hlinkClick r:id="rId7"/>
              </a:rPr>
              <a:t>Xiong</a:t>
            </a:r>
            <a:r>
              <a:rPr lang="en-US" sz="1200" dirty="0">
                <a:solidFill>
                  <a:srgbClr val="337AB7"/>
                </a:solidFill>
                <a:latin typeface="Open Sans"/>
                <a:hlinkClick r:id="rId7"/>
              </a:rPr>
              <a:t> et al. 2020</a:t>
            </a:r>
            <a:r>
              <a:rPr lang="en-US" sz="1200" dirty="0">
                <a:solidFill>
                  <a:srgbClr val="333333"/>
                </a:solidFill>
                <a:latin typeface="Open Sans"/>
              </a:rPr>
              <a:t>, NGDC </a:t>
            </a:r>
            <a:r>
              <a:rPr lang="en-US" sz="1200" dirty="0" err="1">
                <a:solidFill>
                  <a:srgbClr val="333333"/>
                </a:solidFill>
                <a:latin typeface="Open Sans"/>
              </a:rPr>
              <a:t>BioProject</a:t>
            </a:r>
            <a:r>
              <a:rPr lang="en-US" sz="1200" dirty="0">
                <a:solidFill>
                  <a:srgbClr val="333333"/>
                </a:solidFill>
                <a:latin typeface="Open Sans"/>
              </a:rPr>
              <a:t> PRJCA002326</a:t>
            </a:r>
          </a:p>
          <a:p>
            <a:pPr algn="l">
              <a:buFont typeface="Arial" panose="020B0604020202020204" pitchFamily="34" charset="0"/>
              <a:buChar char="•"/>
            </a:pPr>
            <a:r>
              <a:rPr lang="en-US" sz="1200" dirty="0" err="1">
                <a:solidFill>
                  <a:srgbClr val="337AB7"/>
                </a:solidFill>
                <a:latin typeface="Open Sans"/>
                <a:hlinkClick r:id="rId8"/>
              </a:rPr>
              <a:t>Michalovich</a:t>
            </a:r>
            <a:r>
              <a:rPr lang="en-US" sz="1200" dirty="0">
                <a:solidFill>
                  <a:srgbClr val="337AB7"/>
                </a:solidFill>
                <a:latin typeface="Open Sans"/>
                <a:hlinkClick r:id="rId8"/>
              </a:rPr>
              <a:t> et al. 2019</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PRJNA434133</a:t>
            </a:r>
          </a:p>
          <a:p>
            <a:pPr algn="l">
              <a:buFont typeface="Arial" panose="020B0604020202020204" pitchFamily="34" charset="0"/>
              <a:buChar char="•"/>
            </a:pPr>
            <a:r>
              <a:rPr lang="en-US" sz="1200" dirty="0">
                <a:solidFill>
                  <a:srgbClr val="337AB7"/>
                </a:solidFill>
                <a:latin typeface="Open Sans"/>
                <a:hlinkClick r:id="rId9"/>
              </a:rPr>
              <a:t>Ren et al. 2018</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PRJNA390194</a:t>
            </a:r>
          </a:p>
          <a:p>
            <a:pPr algn="l">
              <a:buFont typeface="Arial" panose="020B0604020202020204" pitchFamily="34" charset="0"/>
              <a:buChar char="•"/>
            </a:pPr>
            <a:r>
              <a:rPr lang="en-US" sz="1200" dirty="0">
                <a:solidFill>
                  <a:srgbClr val="337AB7"/>
                </a:solidFill>
                <a:latin typeface="Open Sans"/>
                <a:hlinkClick r:id="rId10"/>
              </a:rPr>
              <a:t>Huang et al. 2019</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PRJNA484025</a:t>
            </a:r>
          </a:p>
          <a:p>
            <a:pPr marL="0" indent="0" algn="ctr">
              <a:buNone/>
            </a:pPr>
            <a:endParaRPr lang="en-US" sz="1000" dirty="0"/>
          </a:p>
          <a:p>
            <a:pPr marL="0" indent="0" algn="ctr">
              <a:buNone/>
            </a:pPr>
            <a:endParaRPr lang="en-US" sz="1000" dirty="0"/>
          </a:p>
        </p:txBody>
      </p:sp>
    </p:spTree>
    <p:extLst>
      <p:ext uri="{BB962C8B-B14F-4D97-AF65-F5344CB8AC3E}">
        <p14:creationId xmlns:p14="http://schemas.microsoft.com/office/powerpoint/2010/main" val="406897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00912C-F3D1-4A89-B550-AB87603FF0DE}"/>
              </a:ext>
            </a:extLst>
          </p:cNvPr>
          <p:cNvSpPr txBox="1">
            <a:spLocks/>
          </p:cNvSpPr>
          <p:nvPr/>
        </p:nvSpPr>
        <p:spPr>
          <a:xfrm>
            <a:off x="3854631" y="141693"/>
            <a:ext cx="4482737" cy="853534"/>
          </a:xfrm>
          <a:prstGeom prst="rect">
            <a:avLst/>
          </a:prstGeom>
        </p:spPr>
        <p:txBody>
          <a:bodyPr/>
          <a:lstStyle>
            <a:lvl1pPr algn="l" defTabSz="914400" rtl="0" eaLnBrk="1" latinLnBrk="0" hangingPunct="1">
              <a:lnSpc>
                <a:spcPct val="90000"/>
              </a:lnSpc>
              <a:spcBef>
                <a:spcPct val="0"/>
              </a:spcBef>
              <a:buNone/>
              <a:defRPr sz="4000" kern="1200">
                <a:solidFill>
                  <a:schemeClr val="tx2"/>
                </a:solidFill>
                <a:latin typeface="+mj-lt"/>
                <a:ea typeface="+mj-ea"/>
                <a:cs typeface="+mj-cs"/>
              </a:defRPr>
            </a:lvl1pPr>
          </a:lstStyle>
          <a:p>
            <a:pPr algn="ctr"/>
            <a:r>
              <a:rPr lang="en-US" b="1" dirty="0"/>
              <a:t>Conclusions</a:t>
            </a:r>
          </a:p>
        </p:txBody>
      </p:sp>
      <p:sp>
        <p:nvSpPr>
          <p:cNvPr id="5" name="TextBox 4">
            <a:extLst>
              <a:ext uri="{FF2B5EF4-FFF2-40B4-BE49-F238E27FC236}">
                <a16:creationId xmlns:a16="http://schemas.microsoft.com/office/drawing/2014/main" id="{1CFE634F-0EB9-4334-9FBB-6447E930F4B8}"/>
              </a:ext>
            </a:extLst>
          </p:cNvPr>
          <p:cNvSpPr txBox="1"/>
          <p:nvPr/>
        </p:nvSpPr>
        <p:spPr>
          <a:xfrm>
            <a:off x="1895475" y="1100002"/>
            <a:ext cx="7381875" cy="5632311"/>
          </a:xfrm>
          <a:prstGeom prst="rect">
            <a:avLst/>
          </a:prstGeom>
          <a:noFill/>
        </p:spPr>
        <p:txBody>
          <a:bodyPr wrap="square">
            <a:spAutoFit/>
          </a:bodyPr>
          <a:lstStyle/>
          <a:p>
            <a:pPr marL="742950" lvl="1" indent="-285750">
              <a:buFont typeface="Arial" panose="020B0604020202020204" pitchFamily="34" charset="0"/>
              <a:buChar char="•"/>
            </a:pP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There are unique and discriminant features in the </a:t>
            </a:r>
            <a:r>
              <a:rPr lang="en-US" sz="2000" b="1" dirty="0">
                <a:solidFill>
                  <a:srgbClr val="2E3E46"/>
                </a:solidFill>
                <a:latin typeface="Calibri" panose="020F0502020204030204" pitchFamily="34" charset="0"/>
                <a:ea typeface="Times New Roman" panose="02020603050405020304" pitchFamily="18" charset="0"/>
                <a:cs typeface="Calibri" panose="020F0502020204030204" pitchFamily="34" charset="0"/>
              </a:rPr>
              <a:t>BALF metatranscriptomes </a:t>
            </a:r>
            <a:r>
              <a:rPr lang="en-US" sz="2000" dirty="0">
                <a:solidFill>
                  <a:srgbClr val="2E3E46"/>
                </a:solidFill>
                <a:latin typeface="Calibri" panose="020F0502020204030204" pitchFamily="34" charset="0"/>
                <a:ea typeface="Times New Roman" panose="02020603050405020304" pitchFamily="18" charset="0"/>
                <a:cs typeface="Calibri" panose="020F0502020204030204" pitchFamily="34" charset="0"/>
              </a:rPr>
              <a:t>of</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p>
          <a:p>
            <a:pPr marL="1200150" lvl="2" indent="-285750">
              <a:buFont typeface="Arial" panose="020B0604020202020204" pitchFamily="34" charset="0"/>
              <a:buChar char="•"/>
            </a:pPr>
            <a:r>
              <a:rPr lang="en-US" sz="20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as compared to amongst </a:t>
            </a:r>
            <a:r>
              <a:rPr lang="en-US" sz="2000" b="1" dirty="0">
                <a:solidFill>
                  <a:srgbClr val="228B22"/>
                </a:solidFill>
                <a:latin typeface="Calibri" panose="020F0502020204030204" pitchFamily="34" charset="0"/>
                <a:ea typeface="Times New Roman" panose="02020603050405020304" pitchFamily="18" charset="0"/>
                <a:cs typeface="Calibri" panose="020F0502020204030204" pitchFamily="34" charset="0"/>
              </a:rPr>
              <a:t>uninfected</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and</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b="1" dirty="0">
                <a:solidFill>
                  <a:srgbClr val="FF7F00"/>
                </a:solidFill>
                <a:latin typeface="Calibri" panose="020F0502020204030204" pitchFamily="34" charset="0"/>
                <a:ea typeface="Times New Roman" panose="02020603050405020304" pitchFamily="18" charset="0"/>
                <a:cs typeface="Calibri" panose="020F0502020204030204" pitchFamily="34" charset="0"/>
              </a:rPr>
              <a:t>CAP</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p>
          <a:p>
            <a:pPr marL="1200150" lvl="2" indent="-285750">
              <a:buFont typeface="Arial" panose="020B0604020202020204" pitchFamily="34" charset="0"/>
              <a:buChar char="•"/>
            </a:pPr>
            <a:r>
              <a:rPr lang="en-US" sz="20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outcome (Survival vs deceased).</a:t>
            </a:r>
            <a:b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br>
            <a:endPar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marL="742950" lvl="1" indent="-285750">
              <a:buFont typeface="Arial" panose="020B0604020202020204" pitchFamily="34" charset="0"/>
              <a:buChar char="•"/>
            </a:pPr>
            <a:r>
              <a:rPr lang="en-US" sz="2000" b="1" dirty="0">
                <a:solidFill>
                  <a:srgbClr val="2E3E46"/>
                </a:solidFill>
                <a:latin typeface="Calibri" panose="020F0502020204030204" pitchFamily="34" charset="0"/>
                <a:ea typeface="Times New Roman" panose="02020603050405020304" pitchFamily="18" charset="0"/>
                <a:cs typeface="Calibri" panose="020F0502020204030204" pitchFamily="34" charset="0"/>
              </a:rPr>
              <a:t>Gene ontologies of interest :</a:t>
            </a:r>
          </a:p>
          <a:p>
            <a:pPr marL="1200150" lvl="2" indent="-285750">
              <a:buFont typeface="Arial" panose="020B0604020202020204" pitchFamily="34" charset="0"/>
              <a:buChar char="•"/>
            </a:pPr>
            <a:r>
              <a:rPr lang="en-US" sz="2000" b="1" dirty="0">
                <a:solidFill>
                  <a:srgbClr val="7030A0"/>
                </a:solidFill>
              </a:rPr>
              <a:t>Phosphate / phosphorylation</a:t>
            </a:r>
          </a:p>
          <a:p>
            <a:pPr marL="1200150" lvl="2" indent="-285750">
              <a:buFont typeface="Arial" panose="020B0604020202020204" pitchFamily="34" charset="0"/>
              <a:buChar char="•"/>
            </a:pPr>
            <a:r>
              <a:rPr lang="en-US" sz="2000" b="1" dirty="0">
                <a:solidFill>
                  <a:srgbClr val="228B22"/>
                </a:solidFill>
                <a:latin typeface="Calibri" panose="020F0502020204030204" pitchFamily="34" charset="0"/>
              </a:rPr>
              <a:t>Metal ion binding (</a:t>
            </a:r>
            <a:r>
              <a:rPr lang="en-US" sz="2000" b="1" dirty="0" err="1">
                <a:solidFill>
                  <a:srgbClr val="228B22"/>
                </a:solidFill>
                <a:latin typeface="Calibri" panose="020F0502020204030204" pitchFamily="34" charset="0"/>
              </a:rPr>
              <a:t>mg,zn,etc</a:t>
            </a:r>
            <a:r>
              <a:rPr lang="en-US" sz="2000" b="1" dirty="0">
                <a:solidFill>
                  <a:srgbClr val="228B22"/>
                </a:solidFill>
                <a:latin typeface="Calibri" panose="020F0502020204030204" pitchFamily="34" charset="0"/>
              </a:rPr>
              <a:t>)</a:t>
            </a:r>
          </a:p>
          <a:p>
            <a:pPr marL="1200150" lvl="2" indent="-285750">
              <a:buFont typeface="Arial" panose="020B0604020202020204" pitchFamily="34" charset="0"/>
              <a:buChar char="•"/>
            </a:pPr>
            <a:r>
              <a:rPr lang="en-US" sz="2000" b="1" dirty="0">
                <a:solidFill>
                  <a:srgbClr val="FFC000"/>
                </a:solidFill>
                <a:latin typeface="Calibri" panose="020F0502020204030204" pitchFamily="34" charset="0"/>
              </a:rPr>
              <a:t>Nucleotide terms (DNA/RNA)</a:t>
            </a:r>
          </a:p>
          <a:p>
            <a:pPr marL="1200150" lvl="2" indent="-285750">
              <a:buFont typeface="Arial" panose="020B0604020202020204" pitchFamily="34" charset="0"/>
              <a:buChar char="•"/>
            </a:pPr>
            <a:r>
              <a:rPr lang="en-US" sz="2000" b="1" dirty="0">
                <a:solidFill>
                  <a:srgbClr val="4472C4"/>
                </a:solidFill>
                <a:latin typeface="Calibri" panose="020F0502020204030204" pitchFamily="34" charset="0"/>
              </a:rPr>
              <a:t>Lytic activity (hydrolase, </a:t>
            </a:r>
            <a:r>
              <a:rPr lang="en-US" sz="2000" b="1" dirty="0" err="1">
                <a:solidFill>
                  <a:srgbClr val="4472C4"/>
                </a:solidFill>
                <a:latin typeface="Calibri" panose="020F0502020204030204" pitchFamily="34" charset="0"/>
              </a:rPr>
              <a:t>endopeptidase,etc</a:t>
            </a:r>
            <a:r>
              <a:rPr lang="en-US" sz="2000" b="1" dirty="0">
                <a:solidFill>
                  <a:srgbClr val="4472C4"/>
                </a:solidFill>
                <a:latin typeface="Calibri" panose="020F0502020204030204" pitchFamily="34" charset="0"/>
              </a:rPr>
              <a:t>)</a:t>
            </a:r>
            <a:br>
              <a:rPr lang="en-US" sz="2000" b="1" dirty="0">
                <a:solidFill>
                  <a:srgbClr val="4472C4"/>
                </a:solidFill>
                <a:latin typeface="Calibri" panose="020F0502020204030204" pitchFamily="34" charset="0"/>
              </a:rPr>
            </a:br>
            <a:endParaRPr lang="en-US" sz="2000" b="1" dirty="0">
              <a:solidFill>
                <a:srgbClr val="4472C4"/>
              </a:solidFill>
              <a:latin typeface="Calibri" panose="020F0502020204030204" pitchFamily="34" charset="0"/>
            </a:endParaRPr>
          </a:p>
          <a:p>
            <a:pPr marL="742950" lvl="1" indent="-285750">
              <a:buFont typeface="Arial" panose="020B0604020202020204" pitchFamily="34" charset="0"/>
              <a:buChar char="•"/>
            </a:pPr>
            <a:r>
              <a:rPr lang="en-US" sz="2000" b="1" dirty="0">
                <a:solidFill>
                  <a:srgbClr val="2E3E46"/>
                </a:solidFill>
                <a:latin typeface="Calibri" panose="020F0502020204030204" pitchFamily="34" charset="0"/>
              </a:rPr>
              <a:t>Taxonomic features of interest:</a:t>
            </a:r>
          </a:p>
          <a:p>
            <a:pPr marL="1200150" lvl="2" indent="-285750">
              <a:buFont typeface="Arial" panose="020B0604020202020204" pitchFamily="34" charset="0"/>
              <a:buChar char="•"/>
            </a:pPr>
            <a:r>
              <a:rPr lang="en-US" sz="2000" b="1" i="1" dirty="0" err="1">
                <a:solidFill>
                  <a:srgbClr val="B22222"/>
                </a:solidFill>
                <a:latin typeface="Calibri" panose="020F0502020204030204" pitchFamily="34" charset="0"/>
              </a:rPr>
              <a:t>Sphingomonadacea</a:t>
            </a:r>
            <a:r>
              <a:rPr lang="en-US" sz="2000" b="1" i="1" dirty="0">
                <a:solidFill>
                  <a:srgbClr val="B22222"/>
                </a:solidFill>
                <a:latin typeface="Calibri" panose="020F0502020204030204" pitchFamily="34" charset="0"/>
              </a:rPr>
              <a:t> </a:t>
            </a:r>
          </a:p>
          <a:p>
            <a:pPr marL="1657350" lvl="3" indent="-285750">
              <a:buFont typeface="Arial" panose="020B0604020202020204" pitchFamily="34" charset="0"/>
              <a:buChar char="•"/>
            </a:pPr>
            <a:r>
              <a:rPr lang="en-US" sz="2000" b="1" i="1" dirty="0" err="1">
                <a:solidFill>
                  <a:srgbClr val="B22222"/>
                </a:solidFill>
                <a:latin typeface="Calibri" panose="020F0502020204030204" pitchFamily="34" charset="0"/>
              </a:rPr>
              <a:t>Sphingomonas</a:t>
            </a:r>
            <a:endParaRPr lang="en-US" sz="2000" b="1" i="1" dirty="0">
              <a:solidFill>
                <a:srgbClr val="B22222"/>
              </a:solidFill>
              <a:latin typeface="Calibri" panose="020F0502020204030204" pitchFamily="34" charset="0"/>
            </a:endParaRPr>
          </a:p>
          <a:p>
            <a:pPr marL="1200150" lvl="2" indent="-285750">
              <a:buFont typeface="Arial" panose="020B0604020202020204" pitchFamily="34" charset="0"/>
              <a:buChar char="•"/>
            </a:pPr>
            <a:r>
              <a:rPr lang="en-US" sz="2000" b="1" i="1" dirty="0" err="1">
                <a:solidFill>
                  <a:srgbClr val="B22222"/>
                </a:solidFill>
                <a:latin typeface="Calibri" panose="020F0502020204030204" pitchFamily="34" charset="0"/>
              </a:rPr>
              <a:t>Comamonadaceae</a:t>
            </a:r>
            <a:r>
              <a:rPr lang="en-US" sz="2000" b="1" i="1" dirty="0">
                <a:solidFill>
                  <a:srgbClr val="B22222"/>
                </a:solidFill>
                <a:latin typeface="Calibri" panose="020F0502020204030204" pitchFamily="34" charset="0"/>
              </a:rPr>
              <a:t> </a:t>
            </a:r>
          </a:p>
          <a:p>
            <a:pPr marL="1657350" lvl="3" indent="-285750">
              <a:buFont typeface="Arial" panose="020B0604020202020204" pitchFamily="34" charset="0"/>
              <a:buChar char="•"/>
            </a:pPr>
            <a:r>
              <a:rPr lang="en-US" sz="2000" b="1" i="1" dirty="0" err="1">
                <a:solidFill>
                  <a:srgbClr val="B22222"/>
                </a:solidFill>
                <a:latin typeface="Calibri" panose="020F0502020204030204" pitchFamily="34" charset="0"/>
              </a:rPr>
              <a:t>Variovorax</a:t>
            </a:r>
            <a:endParaRPr lang="en-US" sz="2000" b="1" i="1" dirty="0">
              <a:solidFill>
                <a:srgbClr val="B22222"/>
              </a:solidFill>
              <a:latin typeface="Calibri" panose="020F0502020204030204" pitchFamily="34" charset="0"/>
            </a:endParaRPr>
          </a:p>
          <a:p>
            <a:pPr marL="1200150" lvl="2" indent="-285750">
              <a:buFont typeface="Arial" panose="020B0604020202020204" pitchFamily="34" charset="0"/>
              <a:buChar char="•"/>
            </a:pPr>
            <a:r>
              <a:rPr lang="en-US" sz="2000" b="1" i="1" u="none" strike="noStrike" dirty="0" err="1">
                <a:solidFill>
                  <a:srgbClr val="00A1D5"/>
                </a:solidFill>
                <a:effectLst/>
                <a:latin typeface="Calibri" panose="020F0502020204030204" pitchFamily="34" charset="0"/>
              </a:rPr>
              <a:t>Bacteroidia</a:t>
            </a:r>
            <a:endParaRPr lang="en-US" sz="2000" b="1" i="1" u="none" strike="noStrike" dirty="0">
              <a:solidFill>
                <a:srgbClr val="00A1D5"/>
              </a:solidFill>
              <a:effectLst/>
              <a:latin typeface="Calibri" panose="020F0502020204030204" pitchFamily="34" charset="0"/>
            </a:endParaRPr>
          </a:p>
          <a:p>
            <a:pPr marL="1657350" lvl="3" indent="-285750">
              <a:buFont typeface="Arial" panose="020B0604020202020204" pitchFamily="34" charset="0"/>
              <a:buChar char="•"/>
            </a:pPr>
            <a:r>
              <a:rPr lang="en-US" sz="2000" b="1" i="1" u="none" strike="noStrike" dirty="0" err="1">
                <a:solidFill>
                  <a:srgbClr val="00A1D5"/>
                </a:solidFill>
                <a:effectLst/>
                <a:latin typeface="Calibri" panose="020F0502020204030204" pitchFamily="34" charset="0"/>
              </a:rPr>
              <a:t>Bacteroidales</a:t>
            </a:r>
            <a:endParaRPr lang="en-US" sz="2000" i="1" dirty="0">
              <a:solidFill>
                <a:srgbClr val="B22222"/>
              </a:solidFill>
              <a:latin typeface="Calibri" panose="020F0502020204030204" pitchFamily="34" charset="0"/>
            </a:endParaRPr>
          </a:p>
        </p:txBody>
      </p:sp>
    </p:spTree>
    <p:extLst>
      <p:ext uri="{BB962C8B-B14F-4D97-AF65-F5344CB8AC3E}">
        <p14:creationId xmlns:p14="http://schemas.microsoft.com/office/powerpoint/2010/main" val="138115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fade">
                                      <p:cBhvr>
                                        <p:cTn id="30" dur="500"/>
                                        <p:tgtEl>
                                          <p:spTgt spid="5">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xEl>
                                              <p:pRg st="9" end="9"/>
                                            </p:txEl>
                                          </p:spTgt>
                                        </p:tgtEl>
                                        <p:attrNameLst>
                                          <p:attrName>style.visibility</p:attrName>
                                        </p:attrNameLst>
                                      </p:cBhvr>
                                      <p:to>
                                        <p:strVal val="visible"/>
                                      </p:to>
                                    </p:set>
                                    <p:animEffect transition="in" filter="fade">
                                      <p:cBhvr>
                                        <p:cTn id="38" dur="500"/>
                                        <p:tgtEl>
                                          <p:spTgt spid="5">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fade">
                                      <p:cBhvr>
                                        <p:cTn id="41" dur="500"/>
                                        <p:tgtEl>
                                          <p:spTgt spid="5">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5">
                                            <p:txEl>
                                              <p:pRg st="11" end="11"/>
                                            </p:txEl>
                                          </p:spTgt>
                                        </p:tgtEl>
                                        <p:attrNameLst>
                                          <p:attrName>style.visibility</p:attrName>
                                        </p:attrNameLst>
                                      </p:cBhvr>
                                      <p:to>
                                        <p:strVal val="visible"/>
                                      </p:to>
                                    </p:set>
                                    <p:animEffect transition="in" filter="fade">
                                      <p:cBhvr>
                                        <p:cTn id="44" dur="500"/>
                                        <p:tgtEl>
                                          <p:spTgt spid="5">
                                            <p:txEl>
                                              <p:pRg st="11" end="1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animEffect transition="in" filter="fade">
                                      <p:cBhvr>
                                        <p:cTn id="47" dur="500"/>
                                        <p:tgtEl>
                                          <p:spTgt spid="5">
                                            <p:txEl>
                                              <p:pRg st="12" end="1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13" end="13"/>
                                            </p:txEl>
                                          </p:spTgt>
                                        </p:tgtEl>
                                        <p:attrNameLst>
                                          <p:attrName>style.visibility</p:attrName>
                                        </p:attrNameLst>
                                      </p:cBhvr>
                                      <p:to>
                                        <p:strVal val="visible"/>
                                      </p:to>
                                    </p:set>
                                    <p:animEffect transition="in" filter="fade">
                                      <p:cBhvr>
                                        <p:cTn id="50" dur="500"/>
                                        <p:tgtEl>
                                          <p:spTgt spid="5">
                                            <p:txEl>
                                              <p:pRg st="13" end="1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4" end="14"/>
                                            </p:txEl>
                                          </p:spTgt>
                                        </p:tgtEl>
                                        <p:attrNameLst>
                                          <p:attrName>style.visibility</p:attrName>
                                        </p:attrNameLst>
                                      </p:cBhvr>
                                      <p:to>
                                        <p:strVal val="visible"/>
                                      </p:to>
                                    </p:set>
                                    <p:animEffect transition="in" filter="fade">
                                      <p:cBhvr>
                                        <p:cTn id="53"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301A3-D786-4E17-A2F9-119781E5EAAD}"/>
              </a:ext>
            </a:extLst>
          </p:cNvPr>
          <p:cNvSpPr txBox="1"/>
          <p:nvPr/>
        </p:nvSpPr>
        <p:spPr>
          <a:xfrm>
            <a:off x="2446663" y="293024"/>
            <a:ext cx="7298675" cy="1323439"/>
          </a:xfrm>
          <a:prstGeom prst="rect">
            <a:avLst/>
          </a:prstGeom>
          <a:noFill/>
        </p:spPr>
        <p:txBody>
          <a:bodyPr wrap="square">
            <a:spAutoFit/>
          </a:bodyPr>
          <a:lstStyle/>
          <a:p>
            <a:pPr algn="ctr"/>
            <a:r>
              <a:rPr lang="en-US" sz="4000" b="1" dirty="0">
                <a:solidFill>
                  <a:schemeClr val="tx2"/>
                </a:solidFill>
              </a:rPr>
              <a:t>COV-IRT Microbial Subgroup Team Members</a:t>
            </a:r>
          </a:p>
        </p:txBody>
      </p:sp>
      <p:sp>
        <p:nvSpPr>
          <p:cNvPr id="3" name="TextBox 2">
            <a:extLst>
              <a:ext uri="{FF2B5EF4-FFF2-40B4-BE49-F238E27FC236}">
                <a16:creationId xmlns:a16="http://schemas.microsoft.com/office/drawing/2014/main" id="{F69B6FD4-C27C-4CD7-8E01-0B418828EE80}"/>
              </a:ext>
            </a:extLst>
          </p:cNvPr>
          <p:cNvSpPr txBox="1"/>
          <p:nvPr/>
        </p:nvSpPr>
        <p:spPr>
          <a:xfrm>
            <a:off x="2964455" y="1886774"/>
            <a:ext cx="3506119" cy="4478149"/>
          </a:xfrm>
          <a:prstGeom prst="rect">
            <a:avLst/>
          </a:prstGeom>
          <a:noFill/>
        </p:spPr>
        <p:txBody>
          <a:bodyPr wrap="square" rtlCol="0">
            <a:spAutoFit/>
          </a:bodyPr>
          <a:lstStyle/>
          <a:p>
            <a:r>
              <a:rPr lang="en-US" sz="2000" b="1" u="sng" dirty="0">
                <a:solidFill>
                  <a:schemeClr val="tx1">
                    <a:lumMod val="65000"/>
                    <a:lumOff val="35000"/>
                  </a:schemeClr>
                </a:solidFill>
              </a:rPr>
              <a:t>Signature Science, LLC</a:t>
            </a:r>
          </a:p>
          <a:p>
            <a:r>
              <a:rPr lang="en-US" sz="2000" dirty="0">
                <a:solidFill>
                  <a:schemeClr val="tx1">
                    <a:lumMod val="65000"/>
                    <a:lumOff val="35000"/>
                  </a:schemeClr>
                </a:solidFill>
              </a:rPr>
              <a:t>Dr. Krista Ternus</a:t>
            </a:r>
          </a:p>
          <a:p>
            <a:endParaRPr lang="en-US" sz="1500" dirty="0">
              <a:solidFill>
                <a:schemeClr val="tx1">
                  <a:lumMod val="65000"/>
                  <a:lumOff val="35000"/>
                </a:schemeClr>
              </a:solidFill>
            </a:endParaRPr>
          </a:p>
          <a:p>
            <a:r>
              <a:rPr lang="en-US" sz="2000" b="1" u="sng" dirty="0">
                <a:solidFill>
                  <a:schemeClr val="tx1">
                    <a:lumMod val="65000"/>
                    <a:lumOff val="35000"/>
                  </a:schemeClr>
                </a:solidFill>
              </a:rPr>
              <a:t>NASA</a:t>
            </a:r>
          </a:p>
          <a:p>
            <a:r>
              <a:rPr lang="en-US" sz="2000" dirty="0">
                <a:solidFill>
                  <a:schemeClr val="tx1">
                    <a:lumMod val="65000"/>
                    <a:lumOff val="35000"/>
                  </a:schemeClr>
                </a:solidFill>
              </a:rPr>
              <a:t>Dr. Mike Lee</a:t>
            </a:r>
          </a:p>
          <a:p>
            <a:r>
              <a:rPr lang="en-US" sz="2000" dirty="0">
                <a:solidFill>
                  <a:schemeClr val="tx1">
                    <a:lumMod val="65000"/>
                    <a:lumOff val="35000"/>
                  </a:schemeClr>
                </a:solidFill>
              </a:rPr>
              <a:t>Dr. Cassie Conley</a:t>
            </a:r>
            <a:endParaRPr lang="en-US" sz="2000" b="1" u="sng" dirty="0">
              <a:solidFill>
                <a:schemeClr val="tx1">
                  <a:lumMod val="65000"/>
                  <a:lumOff val="35000"/>
                </a:schemeClr>
              </a:solidFill>
            </a:endParaRPr>
          </a:p>
          <a:p>
            <a:endParaRPr lang="en-US" sz="1500" b="1" u="sng" dirty="0">
              <a:solidFill>
                <a:schemeClr val="tx1">
                  <a:lumMod val="65000"/>
                  <a:lumOff val="35000"/>
                </a:schemeClr>
              </a:solidFill>
            </a:endParaRPr>
          </a:p>
          <a:p>
            <a:r>
              <a:rPr lang="en-US" sz="2000" b="1" u="sng" dirty="0">
                <a:solidFill>
                  <a:schemeClr val="tx1">
                    <a:lumMod val="65000"/>
                    <a:lumOff val="35000"/>
                  </a:schemeClr>
                </a:solidFill>
              </a:rPr>
              <a:t>Baylor College of Medicine</a:t>
            </a:r>
          </a:p>
          <a:p>
            <a:r>
              <a:rPr lang="en-US" sz="2000" dirty="0">
                <a:solidFill>
                  <a:schemeClr val="tx1">
                    <a:lumMod val="65000"/>
                    <a:lumOff val="35000"/>
                  </a:schemeClr>
                </a:solidFill>
              </a:rPr>
              <a:t>Dr. Michael Jochum</a:t>
            </a:r>
          </a:p>
          <a:p>
            <a:r>
              <a:rPr lang="en-US" sz="2000" dirty="0">
                <a:solidFill>
                  <a:schemeClr val="tx1">
                    <a:lumMod val="65000"/>
                    <a:lumOff val="35000"/>
                  </a:schemeClr>
                </a:solidFill>
              </a:rPr>
              <a:t>Dr. Kjersti Marie Aagaard</a:t>
            </a:r>
          </a:p>
          <a:p>
            <a:endParaRPr lang="en-US" sz="1500" dirty="0">
              <a:solidFill>
                <a:schemeClr val="tx1">
                  <a:lumMod val="65000"/>
                  <a:lumOff val="35000"/>
                </a:schemeClr>
              </a:solidFill>
            </a:endParaRPr>
          </a:p>
          <a:p>
            <a:r>
              <a:rPr lang="en-US" sz="2000" b="1" u="sng" dirty="0">
                <a:solidFill>
                  <a:schemeClr val="tx1">
                    <a:lumMod val="65000"/>
                    <a:lumOff val="35000"/>
                  </a:schemeClr>
                </a:solidFill>
              </a:rPr>
              <a:t>Georgia Institute of Technology</a:t>
            </a:r>
          </a:p>
          <a:p>
            <a:r>
              <a:rPr lang="en-US" sz="2000" dirty="0">
                <a:solidFill>
                  <a:schemeClr val="tx1">
                    <a:lumMod val="65000"/>
                    <a:lumOff val="35000"/>
                  </a:schemeClr>
                </a:solidFill>
              </a:rPr>
              <a:t>Dr. Dan Cornforth</a:t>
            </a:r>
          </a:p>
          <a:p>
            <a:r>
              <a:rPr lang="en-US" sz="2000" dirty="0">
                <a:solidFill>
                  <a:schemeClr val="tx1">
                    <a:lumMod val="65000"/>
                    <a:lumOff val="35000"/>
                  </a:schemeClr>
                </a:solidFill>
              </a:rPr>
              <a:t>Britt Ross</a:t>
            </a:r>
          </a:p>
          <a:p>
            <a:r>
              <a:rPr lang="en-US" sz="2000" dirty="0">
                <a:solidFill>
                  <a:schemeClr val="tx1">
                    <a:lumMod val="65000"/>
                    <a:lumOff val="35000"/>
                  </a:schemeClr>
                </a:solidFill>
              </a:rPr>
              <a:t>Dr. Marvin Whiteley</a:t>
            </a:r>
          </a:p>
        </p:txBody>
      </p:sp>
      <p:sp>
        <p:nvSpPr>
          <p:cNvPr id="15" name="TextBox 14">
            <a:extLst>
              <a:ext uri="{FF2B5EF4-FFF2-40B4-BE49-F238E27FC236}">
                <a16:creationId xmlns:a16="http://schemas.microsoft.com/office/drawing/2014/main" id="{973AB1B0-B453-484C-A61D-783ACD8328BD}"/>
              </a:ext>
            </a:extLst>
          </p:cNvPr>
          <p:cNvSpPr txBox="1"/>
          <p:nvPr/>
        </p:nvSpPr>
        <p:spPr>
          <a:xfrm>
            <a:off x="6930529" y="1886774"/>
            <a:ext cx="2814809" cy="4431983"/>
          </a:xfrm>
          <a:prstGeom prst="rect">
            <a:avLst/>
          </a:prstGeom>
          <a:noFill/>
        </p:spPr>
        <p:txBody>
          <a:bodyPr wrap="square" rtlCol="0">
            <a:spAutoFit/>
          </a:bodyPr>
          <a:lstStyle/>
          <a:p>
            <a:r>
              <a:rPr lang="en-US" sz="2000" b="1" u="sng" dirty="0">
                <a:solidFill>
                  <a:schemeClr val="tx1">
                    <a:lumMod val="65000"/>
                    <a:lumOff val="35000"/>
                  </a:schemeClr>
                </a:solidFill>
              </a:rPr>
              <a:t>University of Chicago</a:t>
            </a:r>
          </a:p>
          <a:p>
            <a:r>
              <a:rPr lang="en-US" sz="2000" dirty="0" err="1">
                <a:solidFill>
                  <a:schemeClr val="tx1">
                    <a:lumMod val="65000"/>
                    <a:lumOff val="35000"/>
                  </a:schemeClr>
                </a:solidFill>
              </a:rPr>
              <a:t>Viktorija</a:t>
            </a:r>
            <a:r>
              <a:rPr lang="en-US" sz="2000" dirty="0">
                <a:solidFill>
                  <a:schemeClr val="tx1">
                    <a:lumMod val="65000"/>
                    <a:lumOff val="35000"/>
                  </a:schemeClr>
                </a:solidFill>
              </a:rPr>
              <a:t> </a:t>
            </a:r>
            <a:r>
              <a:rPr lang="en-US" sz="2000" dirty="0" err="1">
                <a:solidFill>
                  <a:schemeClr val="tx1">
                    <a:lumMod val="65000"/>
                    <a:lumOff val="35000"/>
                  </a:schemeClr>
                </a:solidFill>
              </a:rPr>
              <a:t>Zaksas</a:t>
            </a:r>
            <a:endParaRPr lang="en-US" sz="2000" dirty="0">
              <a:solidFill>
                <a:schemeClr val="tx1">
                  <a:lumMod val="65000"/>
                  <a:lumOff val="35000"/>
                </a:schemeClr>
              </a:solidFill>
            </a:endParaRPr>
          </a:p>
          <a:p>
            <a:endParaRPr lang="en-US" sz="1500" b="1" u="sng" dirty="0">
              <a:solidFill>
                <a:schemeClr val="tx1">
                  <a:lumMod val="65000"/>
                  <a:lumOff val="35000"/>
                </a:schemeClr>
              </a:solidFill>
            </a:endParaRPr>
          </a:p>
          <a:p>
            <a:r>
              <a:rPr lang="en-US" sz="2000" b="1" u="sng" dirty="0" err="1">
                <a:solidFill>
                  <a:schemeClr val="tx1">
                    <a:lumMod val="65000"/>
                    <a:lumOff val="35000"/>
                  </a:schemeClr>
                </a:solidFill>
              </a:rPr>
              <a:t>Inscripta</a:t>
            </a:r>
            <a:endParaRPr lang="en-US" sz="2000" b="1" u="sng" dirty="0">
              <a:solidFill>
                <a:schemeClr val="tx1">
                  <a:lumMod val="65000"/>
                  <a:lumOff val="35000"/>
                </a:schemeClr>
              </a:solidFill>
            </a:endParaRPr>
          </a:p>
          <a:p>
            <a:r>
              <a:rPr lang="en-US" sz="2000" dirty="0">
                <a:solidFill>
                  <a:schemeClr val="tx1">
                    <a:lumMod val="65000"/>
                    <a:lumOff val="35000"/>
                  </a:schemeClr>
                </a:solidFill>
              </a:rPr>
              <a:t>Elizabeth Vitalis</a:t>
            </a:r>
          </a:p>
          <a:p>
            <a:endParaRPr lang="en-US" sz="1500" b="1" u="sng" dirty="0">
              <a:solidFill>
                <a:schemeClr val="tx1">
                  <a:lumMod val="65000"/>
                  <a:lumOff val="35000"/>
                </a:schemeClr>
              </a:solidFill>
            </a:endParaRPr>
          </a:p>
          <a:p>
            <a:r>
              <a:rPr lang="en-US" sz="2000" b="1" u="sng" dirty="0">
                <a:solidFill>
                  <a:schemeClr val="tx1">
                    <a:lumMod val="65000"/>
                    <a:lumOff val="35000"/>
                  </a:schemeClr>
                </a:solidFill>
              </a:rPr>
              <a:t>Rice University</a:t>
            </a:r>
          </a:p>
          <a:p>
            <a:r>
              <a:rPr lang="en-US" sz="2000" dirty="0">
                <a:solidFill>
                  <a:schemeClr val="tx1">
                    <a:lumMod val="65000"/>
                    <a:lumOff val="35000"/>
                  </a:schemeClr>
                </a:solidFill>
              </a:rPr>
              <a:t>Kristen Curry</a:t>
            </a:r>
          </a:p>
          <a:p>
            <a:r>
              <a:rPr lang="en-US" sz="2000" dirty="0">
                <a:solidFill>
                  <a:schemeClr val="tx1">
                    <a:lumMod val="65000"/>
                    <a:lumOff val="35000"/>
                  </a:schemeClr>
                </a:solidFill>
              </a:rPr>
              <a:t>Bryce Kille</a:t>
            </a:r>
          </a:p>
          <a:p>
            <a:r>
              <a:rPr lang="en-US" sz="2000" dirty="0">
                <a:solidFill>
                  <a:schemeClr val="tx1">
                    <a:lumMod val="65000"/>
                    <a:lumOff val="35000"/>
                  </a:schemeClr>
                </a:solidFill>
              </a:rPr>
              <a:t>Carla </a:t>
            </a:r>
            <a:r>
              <a:rPr lang="en-US" sz="2000" dirty="0" err="1">
                <a:solidFill>
                  <a:schemeClr val="tx1">
                    <a:lumMod val="65000"/>
                    <a:lumOff val="35000"/>
                  </a:schemeClr>
                </a:solidFill>
              </a:rPr>
              <a:t>Sipahioglu</a:t>
            </a:r>
            <a:endParaRPr lang="en-US" sz="2000" dirty="0">
              <a:solidFill>
                <a:schemeClr val="tx1">
                  <a:lumMod val="65000"/>
                  <a:lumOff val="35000"/>
                </a:schemeClr>
              </a:solidFill>
            </a:endParaRPr>
          </a:p>
          <a:p>
            <a:r>
              <a:rPr lang="en-US" sz="2000" dirty="0">
                <a:solidFill>
                  <a:schemeClr val="tx1">
                    <a:lumMod val="65000"/>
                    <a:lumOff val="35000"/>
                  </a:schemeClr>
                </a:solidFill>
              </a:rPr>
              <a:t>Winnie Li</a:t>
            </a:r>
          </a:p>
          <a:p>
            <a:r>
              <a:rPr lang="en-US" sz="2000" dirty="0">
                <a:solidFill>
                  <a:schemeClr val="tx1">
                    <a:lumMod val="65000"/>
                    <a:lumOff val="35000"/>
                  </a:schemeClr>
                </a:solidFill>
              </a:rPr>
              <a:t>Dr. Todd Treangen</a:t>
            </a:r>
          </a:p>
          <a:p>
            <a:endParaRPr lang="en-US" sz="1200" dirty="0">
              <a:solidFill>
                <a:schemeClr val="tx1">
                  <a:lumMod val="65000"/>
                  <a:lumOff val="35000"/>
                </a:schemeClr>
              </a:solidFill>
            </a:endParaRPr>
          </a:p>
          <a:p>
            <a:r>
              <a:rPr lang="en-US" sz="2000" b="1" u="sng" dirty="0">
                <a:solidFill>
                  <a:schemeClr val="tx1">
                    <a:lumMod val="65000"/>
                    <a:lumOff val="35000"/>
                  </a:schemeClr>
                </a:solidFill>
              </a:rPr>
              <a:t>TACC</a:t>
            </a:r>
          </a:p>
          <a:p>
            <a:r>
              <a:rPr lang="en-US" sz="2000" dirty="0">
                <a:solidFill>
                  <a:schemeClr val="tx1">
                    <a:lumMod val="65000"/>
                    <a:lumOff val="35000"/>
                  </a:schemeClr>
                </a:solidFill>
              </a:rPr>
              <a:t>John Fonner</a:t>
            </a:r>
          </a:p>
        </p:txBody>
      </p:sp>
    </p:spTree>
    <p:extLst>
      <p:ext uri="{BB962C8B-B14F-4D97-AF65-F5344CB8AC3E}">
        <p14:creationId xmlns:p14="http://schemas.microsoft.com/office/powerpoint/2010/main" val="295078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301A3-D786-4E17-A2F9-119781E5EAAD}"/>
              </a:ext>
            </a:extLst>
          </p:cNvPr>
          <p:cNvSpPr txBox="1"/>
          <p:nvPr/>
        </p:nvSpPr>
        <p:spPr>
          <a:xfrm>
            <a:off x="3177021" y="402581"/>
            <a:ext cx="5648326" cy="707886"/>
          </a:xfrm>
          <a:prstGeom prst="rect">
            <a:avLst/>
          </a:prstGeom>
          <a:noFill/>
        </p:spPr>
        <p:txBody>
          <a:bodyPr wrap="square">
            <a:spAutoFit/>
          </a:bodyPr>
          <a:lstStyle/>
          <a:p>
            <a:pPr algn="ctr"/>
            <a:r>
              <a:rPr lang="en-US" sz="4000" b="1" dirty="0">
                <a:solidFill>
                  <a:schemeClr val="tx2"/>
                </a:solidFill>
              </a:rPr>
              <a:t>Acknowledgements</a:t>
            </a:r>
          </a:p>
        </p:txBody>
      </p:sp>
      <p:pic>
        <p:nvPicPr>
          <p:cNvPr id="4" name="Picture 3" descr="Text&#10;&#10;Description automatically generated">
            <a:extLst>
              <a:ext uri="{FF2B5EF4-FFF2-40B4-BE49-F238E27FC236}">
                <a16:creationId xmlns:a16="http://schemas.microsoft.com/office/drawing/2014/main" id="{AD21DE4C-2B56-442C-8EC6-743BE4DB11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0797" y="3138233"/>
            <a:ext cx="2893205" cy="581534"/>
          </a:xfrm>
          <a:prstGeom prst="rect">
            <a:avLst/>
          </a:prstGeom>
        </p:spPr>
      </p:pic>
      <p:pic>
        <p:nvPicPr>
          <p:cNvPr id="1026" name="Picture 2" descr="Signature Science (@SigSci) | Twitter">
            <a:extLst>
              <a:ext uri="{FF2B5EF4-FFF2-40B4-BE49-F238E27FC236}">
                <a16:creationId xmlns:a16="http://schemas.microsoft.com/office/drawing/2014/main" id="{286D1A3F-02D9-4FD6-80A1-E9BADD57E9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096" r="1036" b="33904"/>
          <a:stretch/>
        </p:blipFill>
        <p:spPr bwMode="auto">
          <a:xfrm>
            <a:off x="2343481" y="1757201"/>
            <a:ext cx="2857595" cy="9240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8EF721-78F7-4714-BCA2-7EB18FE67A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9259" y="156342"/>
            <a:ext cx="1323975" cy="1323975"/>
          </a:xfrm>
          <a:prstGeom prst="rect">
            <a:avLst/>
          </a:prstGeom>
        </p:spPr>
      </p:pic>
      <p:pic>
        <p:nvPicPr>
          <p:cNvPr id="7" name="Picture 6">
            <a:extLst>
              <a:ext uri="{FF2B5EF4-FFF2-40B4-BE49-F238E27FC236}">
                <a16:creationId xmlns:a16="http://schemas.microsoft.com/office/drawing/2014/main" id="{4C011111-02D1-407D-9A48-028538EABB0D}"/>
              </a:ext>
            </a:extLst>
          </p:cNvPr>
          <p:cNvPicPr>
            <a:picLocks noChangeAspect="1"/>
          </p:cNvPicPr>
          <p:nvPr/>
        </p:nvPicPr>
        <p:blipFill>
          <a:blip r:embed="rId6">
            <a:alphaModFix/>
          </a:blip>
          <a:stretch>
            <a:fillRect/>
          </a:stretch>
        </p:blipFill>
        <p:spPr>
          <a:xfrm>
            <a:off x="8717982" y="200774"/>
            <a:ext cx="1627970" cy="1111500"/>
          </a:xfrm>
          <a:prstGeom prst="rect">
            <a:avLst/>
          </a:prstGeom>
          <a:noFill/>
        </p:spPr>
      </p:pic>
      <p:pic>
        <p:nvPicPr>
          <p:cNvPr id="1032" name="Picture 8" descr="Inscripta - Crunchbase Company Profile &amp; Funding">
            <a:extLst>
              <a:ext uri="{FF2B5EF4-FFF2-40B4-BE49-F238E27FC236}">
                <a16:creationId xmlns:a16="http://schemas.microsoft.com/office/drawing/2014/main" id="{BFC1E519-142C-49FE-A481-18653DA962B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830" t="39573" r="-4333" b="36577"/>
          <a:stretch/>
        </p:blipFill>
        <p:spPr bwMode="auto">
          <a:xfrm>
            <a:off x="1978501" y="3123676"/>
            <a:ext cx="3863337" cy="84402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ymbols of NASA | NASA">
            <a:extLst>
              <a:ext uri="{FF2B5EF4-FFF2-40B4-BE49-F238E27FC236}">
                <a16:creationId xmlns:a16="http://schemas.microsoft.com/office/drawing/2014/main" id="{68E38A3B-255E-48B4-92EF-5A2B91EB0A4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720" t="6900" r="21266"/>
          <a:stretch/>
        </p:blipFill>
        <p:spPr bwMode="auto">
          <a:xfrm>
            <a:off x="5401936" y="1480317"/>
            <a:ext cx="1817784" cy="14099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ice University Logo | University logo, Rice university, Rice college">
            <a:extLst>
              <a:ext uri="{FF2B5EF4-FFF2-40B4-BE49-F238E27FC236}">
                <a16:creationId xmlns:a16="http://schemas.microsoft.com/office/drawing/2014/main" id="{E9239577-9614-48BA-978B-9548DF610F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10470" y="1814351"/>
            <a:ext cx="2229755" cy="82180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oftware - TACC User Portal">
            <a:extLst>
              <a:ext uri="{FF2B5EF4-FFF2-40B4-BE49-F238E27FC236}">
                <a16:creationId xmlns:a16="http://schemas.microsoft.com/office/drawing/2014/main" id="{06CB929C-6CEF-48A1-B03A-A1AF086433B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38000" y="4311315"/>
            <a:ext cx="2007333" cy="200733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Our Look | Official Institute Brand">
            <a:extLst>
              <a:ext uri="{FF2B5EF4-FFF2-40B4-BE49-F238E27FC236}">
                <a16:creationId xmlns:a16="http://schemas.microsoft.com/office/drawing/2014/main" id="{5DDABAFD-A459-4D06-8B9E-D288EE585DF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90665" y="4279516"/>
            <a:ext cx="3863337" cy="92409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Owler Reports - DNAnexus: Announcing the Launch of DNAnexus Apollo, a  Powerful New Platform for Clinico-Genomic Data, Providing Valuable Insight  into Actionable Biomarkers and Targets">
            <a:extLst>
              <a:ext uri="{FF2B5EF4-FFF2-40B4-BE49-F238E27FC236}">
                <a16:creationId xmlns:a16="http://schemas.microsoft.com/office/drawing/2014/main" id="{2D0A6D74-F1E3-4AEF-922C-07EA6FEE94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71760" y="5724785"/>
            <a:ext cx="2413469" cy="4256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154D9155-2091-4E96-AB37-8C32510B005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37890" y="5712302"/>
            <a:ext cx="2390660" cy="94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06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3DA636-A9E3-435B-BFAE-95DEDBDE679F}"/>
              </a:ext>
            </a:extLst>
          </p:cNvPr>
          <p:cNvSpPr txBox="1"/>
          <p:nvPr/>
        </p:nvSpPr>
        <p:spPr>
          <a:xfrm>
            <a:off x="3271837" y="3075057"/>
            <a:ext cx="5648326" cy="707886"/>
          </a:xfrm>
          <a:prstGeom prst="rect">
            <a:avLst/>
          </a:prstGeom>
          <a:noFill/>
        </p:spPr>
        <p:txBody>
          <a:bodyPr wrap="square">
            <a:spAutoFit/>
          </a:bodyPr>
          <a:lstStyle/>
          <a:p>
            <a:pPr algn="ctr"/>
            <a:r>
              <a:rPr lang="en-US" sz="4000" dirty="0">
                <a:solidFill>
                  <a:schemeClr val="tx2"/>
                </a:solidFill>
              </a:rPr>
              <a:t>Supplementary</a:t>
            </a:r>
          </a:p>
        </p:txBody>
      </p:sp>
    </p:spTree>
    <p:extLst>
      <p:ext uri="{BB962C8B-B14F-4D97-AF65-F5344CB8AC3E}">
        <p14:creationId xmlns:p14="http://schemas.microsoft.com/office/powerpoint/2010/main" val="19648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2A61AA-5752-49F8-B951-4D1925135B26}"/>
              </a:ext>
            </a:extLst>
          </p:cNvPr>
          <p:cNvSpPr/>
          <p:nvPr/>
        </p:nvSpPr>
        <p:spPr>
          <a:xfrm>
            <a:off x="8038206" y="3429000"/>
            <a:ext cx="1957587" cy="369332"/>
          </a:xfrm>
          <a:prstGeom prst="rect">
            <a:avLst/>
          </a:prstGeom>
        </p:spPr>
        <p:txBody>
          <a:bodyPr wrap="none">
            <a:spAutoFit/>
          </a:bodyPr>
          <a:lstStyle/>
          <a:p>
            <a:r>
              <a:rPr lang="en-US" b="1" dirty="0" err="1">
                <a:solidFill>
                  <a:srgbClr val="000000"/>
                </a:solidFill>
                <a:latin typeface="Calibri" panose="020F0502020204030204" pitchFamily="34" charset="0"/>
              </a:rPr>
              <a:t>Comamonadaceae</a:t>
            </a:r>
            <a:endParaRPr lang="en-US" dirty="0"/>
          </a:p>
        </p:txBody>
      </p:sp>
      <p:pic>
        <p:nvPicPr>
          <p:cNvPr id="5" name="Picture 4" descr="A picture containing diagram&#10;&#10;Description automatically generated">
            <a:extLst>
              <a:ext uri="{FF2B5EF4-FFF2-40B4-BE49-F238E27FC236}">
                <a16:creationId xmlns:a16="http://schemas.microsoft.com/office/drawing/2014/main" id="{59DA34D1-B3C3-45E1-A2FC-DF6B9360D710}"/>
              </a:ext>
            </a:extLst>
          </p:cNvPr>
          <p:cNvPicPr>
            <a:picLocks noChangeAspect="1"/>
          </p:cNvPicPr>
          <p:nvPr/>
        </p:nvPicPr>
        <p:blipFill rotWithShape="1">
          <a:blip r:embed="rId2">
            <a:extLst>
              <a:ext uri="{28A0092B-C50C-407E-A947-70E740481C1C}">
                <a14:useLocalDpi xmlns:a14="http://schemas.microsoft.com/office/drawing/2010/main" val="0"/>
              </a:ext>
            </a:extLst>
          </a:blip>
          <a:srcRect l="15271" t="7037" r="15271"/>
          <a:stretch/>
        </p:blipFill>
        <p:spPr>
          <a:xfrm>
            <a:off x="2196207" y="241300"/>
            <a:ext cx="7799587" cy="6375400"/>
          </a:xfrm>
          <a:prstGeom prst="rect">
            <a:avLst/>
          </a:prstGeom>
        </p:spPr>
      </p:pic>
    </p:spTree>
    <p:extLst>
      <p:ext uri="{BB962C8B-B14F-4D97-AF65-F5344CB8AC3E}">
        <p14:creationId xmlns:p14="http://schemas.microsoft.com/office/powerpoint/2010/main" val="240849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3863A54-C7AB-41D2-8594-8645D56E18FC}"/>
              </a:ext>
            </a:extLst>
          </p:cNvPr>
          <p:cNvPicPr>
            <a:picLocks noChangeAspect="1"/>
          </p:cNvPicPr>
          <p:nvPr/>
        </p:nvPicPr>
        <p:blipFill rotWithShape="1">
          <a:blip r:embed="rId3"/>
          <a:srcRect l="1194" r="8046"/>
          <a:stretch/>
        </p:blipFill>
        <p:spPr>
          <a:xfrm>
            <a:off x="127280" y="1284969"/>
            <a:ext cx="16319887" cy="5727276"/>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12497207" y="-126489"/>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0" y="5594784"/>
            <a:ext cx="4022941" cy="1022257"/>
            <a:chOff x="-3029300" y="9165926"/>
            <a:chExt cx="4022941" cy="1022257"/>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3029300" y="9257769"/>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600551" y="9318234"/>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1609388" y="9165926"/>
              <a:ext cx="1992678" cy="955684"/>
              <a:chOff x="-1822228" y="7797975"/>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1822228" y="7797975"/>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1822228" y="7932361"/>
                <a:ext cx="1992678" cy="821298"/>
                <a:chOff x="-1820685" y="7932361"/>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820685" y="7932361"/>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1819142" y="8268177"/>
                  <a:ext cx="1991135" cy="485482"/>
                  <a:chOff x="-3458034" y="8007492"/>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3458034" y="8007492"/>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3239230" y="8340574"/>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13301438" y="-173557"/>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14105669" y="-130825"/>
            <a:ext cx="804231" cy="1223795"/>
          </a:xfrm>
          <a:prstGeom prst="rect">
            <a:avLst/>
          </a:prstGeom>
        </p:spPr>
      </p:pic>
      <p:pic>
        <p:nvPicPr>
          <p:cNvPr id="30" name="Picture 29">
            <a:extLst>
              <a:ext uri="{FF2B5EF4-FFF2-40B4-BE49-F238E27FC236}">
                <a16:creationId xmlns:a16="http://schemas.microsoft.com/office/drawing/2014/main" id="{EFE1A102-F5A3-47D7-AD8C-8BEEE21CD38D}"/>
              </a:ext>
            </a:extLst>
          </p:cNvPr>
          <p:cNvPicPr>
            <a:picLocks noChangeAspect="1"/>
          </p:cNvPicPr>
          <p:nvPr/>
        </p:nvPicPr>
        <p:blipFill rotWithShape="1">
          <a:blip r:embed="rId3"/>
          <a:srcRect l="97578" t="13547" r="108" b="46226"/>
          <a:stretch/>
        </p:blipFill>
        <p:spPr>
          <a:xfrm>
            <a:off x="14909900" y="847220"/>
            <a:ext cx="350152" cy="1939096"/>
          </a:xfrm>
          <a:prstGeom prst="rect">
            <a:avLst/>
          </a:prstGeom>
        </p:spPr>
      </p:pic>
    </p:spTree>
    <p:extLst>
      <p:ext uri="{BB962C8B-B14F-4D97-AF65-F5344CB8AC3E}">
        <p14:creationId xmlns:p14="http://schemas.microsoft.com/office/powerpoint/2010/main" val="362116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B4AE20-0B3E-44B0-867F-5BE33280F7AF}"/>
              </a:ext>
            </a:extLst>
          </p:cNvPr>
          <p:cNvPicPr>
            <a:picLocks noChangeAspect="1"/>
          </p:cNvPicPr>
          <p:nvPr/>
        </p:nvPicPr>
        <p:blipFill>
          <a:blip r:embed="rId3"/>
          <a:stretch>
            <a:fillRect/>
          </a:stretch>
        </p:blipFill>
        <p:spPr>
          <a:xfrm>
            <a:off x="94130" y="1102287"/>
            <a:ext cx="12192000" cy="5755713"/>
          </a:xfrm>
          <a:prstGeom prst="rect">
            <a:avLst/>
          </a:prstGeom>
        </p:spPr>
      </p:pic>
      <p:sp>
        <p:nvSpPr>
          <p:cNvPr id="8" name="TextBox 7">
            <a:extLst>
              <a:ext uri="{FF2B5EF4-FFF2-40B4-BE49-F238E27FC236}">
                <a16:creationId xmlns:a16="http://schemas.microsoft.com/office/drawing/2014/main" id="{C2D23CB8-7F30-4140-A19E-DD7269AC16BA}"/>
              </a:ext>
            </a:extLst>
          </p:cNvPr>
          <p:cNvSpPr txBox="1"/>
          <p:nvPr/>
        </p:nvSpPr>
        <p:spPr>
          <a:xfrm>
            <a:off x="2696135" y="410135"/>
            <a:ext cx="4344203" cy="369332"/>
          </a:xfrm>
          <a:prstGeom prst="rect">
            <a:avLst/>
          </a:prstGeom>
          <a:noFill/>
        </p:spPr>
        <p:txBody>
          <a:bodyPr wrap="none" rtlCol="0">
            <a:spAutoFit/>
          </a:bodyPr>
          <a:lstStyle/>
          <a:p>
            <a:r>
              <a:rPr lang="en-US" dirty="0"/>
              <a:t>How to I get the NA columns too @Mike Lee</a:t>
            </a:r>
          </a:p>
        </p:txBody>
      </p:sp>
    </p:spTree>
    <p:extLst>
      <p:ext uri="{BB962C8B-B14F-4D97-AF65-F5344CB8AC3E}">
        <p14:creationId xmlns:p14="http://schemas.microsoft.com/office/powerpoint/2010/main" val="311965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1F689F95-242A-4650-B1FF-10E445B49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468" y="1523734"/>
            <a:ext cx="7621064" cy="3810532"/>
          </a:xfrm>
          <a:prstGeom prst="rect">
            <a:avLst/>
          </a:prstGeom>
        </p:spPr>
      </p:pic>
      <p:sp>
        <p:nvSpPr>
          <p:cNvPr id="4" name="TextBox 3">
            <a:extLst>
              <a:ext uri="{FF2B5EF4-FFF2-40B4-BE49-F238E27FC236}">
                <a16:creationId xmlns:a16="http://schemas.microsoft.com/office/drawing/2014/main" id="{3626FAE6-74CB-4FE2-9CFC-E69492FF8AA1}"/>
              </a:ext>
            </a:extLst>
          </p:cNvPr>
          <p:cNvSpPr txBox="1"/>
          <p:nvPr/>
        </p:nvSpPr>
        <p:spPr>
          <a:xfrm>
            <a:off x="3113064" y="-7534"/>
            <a:ext cx="5934566" cy="523220"/>
          </a:xfrm>
          <a:prstGeom prst="rect">
            <a:avLst/>
          </a:prstGeom>
          <a:noFill/>
        </p:spPr>
        <p:txBody>
          <a:bodyPr wrap="square">
            <a:spAutoFit/>
          </a:bodyPr>
          <a:lstStyle/>
          <a:p>
            <a:pPr algn="ctr"/>
            <a:r>
              <a:rPr lang="en-US" sz="2800" dirty="0">
                <a:solidFill>
                  <a:schemeClr val="tx2"/>
                </a:solidFill>
              </a:rPr>
              <a:t>Diversity metrics (case)</a:t>
            </a:r>
          </a:p>
        </p:txBody>
      </p:sp>
      <p:pic>
        <p:nvPicPr>
          <p:cNvPr id="6" name="Picture 5" descr="Chart, scatter chart&#10;&#10;Description automatically generated">
            <a:extLst>
              <a:ext uri="{FF2B5EF4-FFF2-40B4-BE49-F238E27FC236}">
                <a16:creationId xmlns:a16="http://schemas.microsoft.com/office/drawing/2014/main" id="{DDDE7940-5884-41E7-A80A-36DECA507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468" y="1523734"/>
            <a:ext cx="7621064" cy="3810532"/>
          </a:xfrm>
          <a:prstGeom prst="rect">
            <a:avLst/>
          </a:prstGeom>
        </p:spPr>
      </p:pic>
    </p:spTree>
    <p:extLst>
      <p:ext uri="{BB962C8B-B14F-4D97-AF65-F5344CB8AC3E}">
        <p14:creationId xmlns:p14="http://schemas.microsoft.com/office/powerpoint/2010/main" val="155256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A2D8CE-38B6-4B8A-B276-73C868E7CB99}"/>
              </a:ext>
            </a:extLst>
          </p:cNvPr>
          <p:cNvPicPr>
            <a:picLocks noChangeAspect="1"/>
          </p:cNvPicPr>
          <p:nvPr/>
        </p:nvPicPr>
        <p:blipFill>
          <a:blip r:embed="rId3"/>
          <a:stretch>
            <a:fillRect/>
          </a:stretch>
        </p:blipFill>
        <p:spPr>
          <a:xfrm>
            <a:off x="3395529" y="385048"/>
            <a:ext cx="5400942" cy="2794738"/>
          </a:xfrm>
          <a:prstGeom prst="rect">
            <a:avLst/>
          </a:prstGeom>
        </p:spPr>
      </p:pic>
      <p:pic>
        <p:nvPicPr>
          <p:cNvPr id="7" name="Picture 6">
            <a:extLst>
              <a:ext uri="{FF2B5EF4-FFF2-40B4-BE49-F238E27FC236}">
                <a16:creationId xmlns:a16="http://schemas.microsoft.com/office/drawing/2014/main" id="{C8C98769-D694-412F-B6DB-A88A340CF2CD}"/>
              </a:ext>
            </a:extLst>
          </p:cNvPr>
          <p:cNvPicPr>
            <a:picLocks noChangeAspect="1"/>
          </p:cNvPicPr>
          <p:nvPr/>
        </p:nvPicPr>
        <p:blipFill>
          <a:blip r:embed="rId4"/>
          <a:stretch>
            <a:fillRect/>
          </a:stretch>
        </p:blipFill>
        <p:spPr>
          <a:xfrm>
            <a:off x="3271837" y="1323975"/>
            <a:ext cx="5648325" cy="5334000"/>
          </a:xfrm>
          <a:prstGeom prst="rect">
            <a:avLst/>
          </a:prstGeom>
        </p:spPr>
      </p:pic>
    </p:spTree>
    <p:extLst>
      <p:ext uri="{BB962C8B-B14F-4D97-AF65-F5344CB8AC3E}">
        <p14:creationId xmlns:p14="http://schemas.microsoft.com/office/powerpoint/2010/main" val="267067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791252-EF12-46F2-8EBD-A2BB6981E467}"/>
              </a:ext>
            </a:extLst>
          </p:cNvPr>
          <p:cNvSpPr/>
          <p:nvPr/>
        </p:nvSpPr>
        <p:spPr>
          <a:xfrm>
            <a:off x="-1" y="152992"/>
            <a:ext cx="12192001" cy="584775"/>
          </a:xfrm>
          <a:prstGeom prst="rect">
            <a:avLst/>
          </a:prstGeom>
        </p:spPr>
        <p:txBody>
          <a:bodyPr wrap="square">
            <a:spAutoFit/>
          </a:bodyPr>
          <a:lstStyle/>
          <a:p>
            <a:pPr algn="ctr"/>
            <a:r>
              <a:rPr lang="en-US" sz="3200" dirty="0">
                <a:solidFill>
                  <a:schemeClr val="tx2"/>
                </a:solidFill>
              </a:rPr>
              <a:t>COVID-19 Mortality Taxonomic profiles</a:t>
            </a:r>
          </a:p>
        </p:txBody>
      </p:sp>
      <p:pic>
        <p:nvPicPr>
          <p:cNvPr id="1026" name="Picture 2" descr="Fig. 1">
            <a:extLst>
              <a:ext uri="{FF2B5EF4-FFF2-40B4-BE49-F238E27FC236}">
                <a16:creationId xmlns:a16="http://schemas.microsoft.com/office/drawing/2014/main" id="{87B5C0C5-7DA8-4C00-830E-340AA2DA617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5713"/>
          <a:stretch/>
        </p:blipFill>
        <p:spPr bwMode="auto">
          <a:xfrm>
            <a:off x="160492" y="1562950"/>
            <a:ext cx="5798983" cy="223102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Fig. 1">
            <a:extLst>
              <a:ext uri="{FF2B5EF4-FFF2-40B4-BE49-F238E27FC236}">
                <a16:creationId xmlns:a16="http://schemas.microsoft.com/office/drawing/2014/main" id="{81137833-0DDB-43B7-A56A-A6BDBA4D57C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4557" b="26519"/>
          <a:stretch/>
        </p:blipFill>
        <p:spPr bwMode="auto">
          <a:xfrm>
            <a:off x="160491" y="4041971"/>
            <a:ext cx="5798983" cy="25328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Fig. 1">
            <a:extLst>
              <a:ext uri="{FF2B5EF4-FFF2-40B4-BE49-F238E27FC236}">
                <a16:creationId xmlns:a16="http://schemas.microsoft.com/office/drawing/2014/main" id="{4012C3FD-1976-4C23-93F7-499256B9E0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4974"/>
          <a:stretch/>
        </p:blipFill>
        <p:spPr bwMode="auto">
          <a:xfrm>
            <a:off x="6095999" y="2979758"/>
            <a:ext cx="5798983" cy="1628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49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8BF2E4-435F-4CD3-A941-E5EF7C96D39C}"/>
              </a:ext>
            </a:extLst>
          </p:cNvPr>
          <p:cNvPicPr>
            <a:picLocks noChangeAspect="1"/>
          </p:cNvPicPr>
          <p:nvPr/>
        </p:nvPicPr>
        <p:blipFill>
          <a:blip r:embed="rId3"/>
          <a:stretch>
            <a:fillRect/>
          </a:stretch>
        </p:blipFill>
        <p:spPr>
          <a:xfrm>
            <a:off x="1545001" y="1779741"/>
            <a:ext cx="3238856" cy="1424419"/>
          </a:xfrm>
          <a:prstGeom prst="rect">
            <a:avLst/>
          </a:prstGeom>
        </p:spPr>
      </p:pic>
      <p:pic>
        <p:nvPicPr>
          <p:cNvPr id="8" name="Picture 7">
            <a:extLst>
              <a:ext uri="{FF2B5EF4-FFF2-40B4-BE49-F238E27FC236}">
                <a16:creationId xmlns:a16="http://schemas.microsoft.com/office/drawing/2014/main" id="{B56D2A94-5329-4590-AAEB-19EA559366D8}"/>
              </a:ext>
            </a:extLst>
          </p:cNvPr>
          <p:cNvPicPr>
            <a:picLocks noChangeAspect="1"/>
          </p:cNvPicPr>
          <p:nvPr/>
        </p:nvPicPr>
        <p:blipFill>
          <a:blip r:embed="rId4"/>
          <a:stretch>
            <a:fillRect/>
          </a:stretch>
        </p:blipFill>
        <p:spPr>
          <a:xfrm>
            <a:off x="1545001" y="3429000"/>
            <a:ext cx="3238856" cy="1383814"/>
          </a:xfrm>
          <a:prstGeom prst="rect">
            <a:avLst/>
          </a:prstGeom>
        </p:spPr>
      </p:pic>
      <p:sp>
        <p:nvSpPr>
          <p:cNvPr id="2" name="TextBox 1">
            <a:extLst>
              <a:ext uri="{FF2B5EF4-FFF2-40B4-BE49-F238E27FC236}">
                <a16:creationId xmlns:a16="http://schemas.microsoft.com/office/drawing/2014/main" id="{353DA636-A9E3-435B-BFAE-95DEDBDE679F}"/>
              </a:ext>
            </a:extLst>
          </p:cNvPr>
          <p:cNvSpPr txBox="1"/>
          <p:nvPr/>
        </p:nvSpPr>
        <p:spPr>
          <a:xfrm>
            <a:off x="3123233" y="109757"/>
            <a:ext cx="5648326" cy="707886"/>
          </a:xfrm>
          <a:prstGeom prst="rect">
            <a:avLst/>
          </a:prstGeom>
          <a:noFill/>
        </p:spPr>
        <p:txBody>
          <a:bodyPr wrap="square">
            <a:spAutoFit/>
          </a:bodyPr>
          <a:lstStyle/>
          <a:p>
            <a:pPr algn="ctr"/>
            <a:r>
              <a:rPr lang="en-US" sz="4000" dirty="0">
                <a:solidFill>
                  <a:schemeClr val="tx2"/>
                </a:solidFill>
              </a:rPr>
              <a:t>Pipeline</a:t>
            </a:r>
          </a:p>
        </p:txBody>
      </p:sp>
      <p:sp>
        <p:nvSpPr>
          <p:cNvPr id="4" name="Freeform: Shape 3">
            <a:extLst>
              <a:ext uri="{FF2B5EF4-FFF2-40B4-BE49-F238E27FC236}">
                <a16:creationId xmlns:a16="http://schemas.microsoft.com/office/drawing/2014/main" id="{27301EF2-E88E-45DD-B4AC-A4DCAD21BA18}"/>
              </a:ext>
            </a:extLst>
          </p:cNvPr>
          <p:cNvSpPr/>
          <p:nvPr/>
        </p:nvSpPr>
        <p:spPr>
          <a:xfrm>
            <a:off x="6962441" y="2913596"/>
            <a:ext cx="242958" cy="3045077"/>
          </a:xfrm>
          <a:custGeom>
            <a:avLst/>
            <a:gdLst/>
            <a:ahLst/>
            <a:cxnLst/>
            <a:rect l="0" t="0" r="0" b="0"/>
            <a:pathLst>
              <a:path>
                <a:moveTo>
                  <a:pt x="0" y="0"/>
                </a:moveTo>
                <a:lnTo>
                  <a:pt x="0" y="3045077"/>
                </a:lnTo>
                <a:lnTo>
                  <a:pt x="242958" y="3045077"/>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6" name="Freeform: Shape 5">
            <a:extLst>
              <a:ext uri="{FF2B5EF4-FFF2-40B4-BE49-F238E27FC236}">
                <a16:creationId xmlns:a16="http://schemas.microsoft.com/office/drawing/2014/main" id="{D2BDDAFB-CAB2-4FD0-8264-89C6A56E1CA4}"/>
              </a:ext>
            </a:extLst>
          </p:cNvPr>
          <p:cNvSpPr/>
          <p:nvPr/>
        </p:nvSpPr>
        <p:spPr>
          <a:xfrm>
            <a:off x="6962441" y="2913596"/>
            <a:ext cx="242958" cy="1895074"/>
          </a:xfrm>
          <a:custGeom>
            <a:avLst/>
            <a:gdLst/>
            <a:ahLst/>
            <a:cxnLst/>
            <a:rect l="0" t="0" r="0" b="0"/>
            <a:pathLst>
              <a:path>
                <a:moveTo>
                  <a:pt x="0" y="0"/>
                </a:moveTo>
                <a:lnTo>
                  <a:pt x="0" y="1895074"/>
                </a:lnTo>
                <a:lnTo>
                  <a:pt x="242958" y="1895074"/>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9" name="Freeform: Shape 8">
            <a:extLst>
              <a:ext uri="{FF2B5EF4-FFF2-40B4-BE49-F238E27FC236}">
                <a16:creationId xmlns:a16="http://schemas.microsoft.com/office/drawing/2014/main" id="{F64698F7-A6A0-4EB2-B1DD-C369786FD81E}"/>
              </a:ext>
            </a:extLst>
          </p:cNvPr>
          <p:cNvSpPr/>
          <p:nvPr/>
        </p:nvSpPr>
        <p:spPr>
          <a:xfrm>
            <a:off x="6962441" y="2913596"/>
            <a:ext cx="242958" cy="745072"/>
          </a:xfrm>
          <a:custGeom>
            <a:avLst/>
            <a:gdLst/>
            <a:ahLst/>
            <a:cxnLst/>
            <a:rect l="0" t="0" r="0" b="0"/>
            <a:pathLst>
              <a:path>
                <a:moveTo>
                  <a:pt x="0" y="0"/>
                </a:moveTo>
                <a:lnTo>
                  <a:pt x="0" y="745072"/>
                </a:lnTo>
                <a:lnTo>
                  <a:pt x="242958" y="745072"/>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1" name="Freeform: Shape 10">
            <a:extLst>
              <a:ext uri="{FF2B5EF4-FFF2-40B4-BE49-F238E27FC236}">
                <a16:creationId xmlns:a16="http://schemas.microsoft.com/office/drawing/2014/main" id="{F3E2884F-70C8-455E-AA5A-61D255549096}"/>
              </a:ext>
            </a:extLst>
          </p:cNvPr>
          <p:cNvSpPr/>
          <p:nvPr/>
        </p:nvSpPr>
        <p:spPr>
          <a:xfrm>
            <a:off x="6630398" y="1763593"/>
            <a:ext cx="979931" cy="340141"/>
          </a:xfrm>
          <a:custGeom>
            <a:avLst/>
            <a:gdLst/>
            <a:ahLst/>
            <a:cxnLst/>
            <a:rect l="0" t="0" r="0" b="0"/>
            <a:pathLst>
              <a:path>
                <a:moveTo>
                  <a:pt x="0" y="0"/>
                </a:moveTo>
                <a:lnTo>
                  <a:pt x="0" y="170070"/>
                </a:lnTo>
                <a:lnTo>
                  <a:pt x="979931" y="170070"/>
                </a:lnTo>
                <a:lnTo>
                  <a:pt x="979931" y="340141"/>
                </a:lnTo>
              </a:path>
            </a:pathLst>
          </a:custGeom>
          <a:noFill/>
        </p:spPr>
        <p:style>
          <a:lnRef idx="2">
            <a:schemeClr val="dk1">
              <a:shade val="6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3" name="Freeform: Shape 12">
            <a:extLst>
              <a:ext uri="{FF2B5EF4-FFF2-40B4-BE49-F238E27FC236}">
                <a16:creationId xmlns:a16="http://schemas.microsoft.com/office/drawing/2014/main" id="{4FD95540-8A56-4049-8BED-36E3CC6D3C78}"/>
              </a:ext>
            </a:extLst>
          </p:cNvPr>
          <p:cNvSpPr/>
          <p:nvPr/>
        </p:nvSpPr>
        <p:spPr>
          <a:xfrm>
            <a:off x="5002577" y="2913596"/>
            <a:ext cx="242958" cy="2237225"/>
          </a:xfrm>
          <a:custGeom>
            <a:avLst/>
            <a:gdLst/>
            <a:ahLst/>
            <a:cxnLst/>
            <a:rect l="0" t="0" r="0" b="0"/>
            <a:pathLst>
              <a:path>
                <a:moveTo>
                  <a:pt x="0" y="0"/>
                </a:moveTo>
                <a:lnTo>
                  <a:pt x="0" y="2237225"/>
                </a:lnTo>
                <a:lnTo>
                  <a:pt x="242958" y="2237225"/>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C0C4CE51-4933-4549-A8CC-B0682E91D4EC}"/>
              </a:ext>
            </a:extLst>
          </p:cNvPr>
          <p:cNvSpPr/>
          <p:nvPr/>
        </p:nvSpPr>
        <p:spPr>
          <a:xfrm>
            <a:off x="5002577" y="2913596"/>
            <a:ext cx="242958" cy="745072"/>
          </a:xfrm>
          <a:custGeom>
            <a:avLst/>
            <a:gdLst/>
            <a:ahLst/>
            <a:cxnLst/>
            <a:rect l="0" t="0" r="0" b="0"/>
            <a:pathLst>
              <a:path>
                <a:moveTo>
                  <a:pt x="0" y="0"/>
                </a:moveTo>
                <a:lnTo>
                  <a:pt x="0" y="745072"/>
                </a:lnTo>
                <a:lnTo>
                  <a:pt x="242958" y="745072"/>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6" name="Freeform: Shape 15">
            <a:extLst>
              <a:ext uri="{FF2B5EF4-FFF2-40B4-BE49-F238E27FC236}">
                <a16:creationId xmlns:a16="http://schemas.microsoft.com/office/drawing/2014/main" id="{AB219E1C-234C-4D64-8B99-0F5ACB6A647F}"/>
              </a:ext>
            </a:extLst>
          </p:cNvPr>
          <p:cNvSpPr/>
          <p:nvPr/>
        </p:nvSpPr>
        <p:spPr>
          <a:xfrm>
            <a:off x="5650466" y="1763593"/>
            <a:ext cx="979931" cy="340141"/>
          </a:xfrm>
          <a:custGeom>
            <a:avLst/>
            <a:gdLst/>
            <a:ahLst/>
            <a:cxnLst/>
            <a:rect l="0" t="0" r="0" b="0"/>
            <a:pathLst>
              <a:path>
                <a:moveTo>
                  <a:pt x="979931" y="0"/>
                </a:moveTo>
                <a:lnTo>
                  <a:pt x="979931" y="170070"/>
                </a:lnTo>
                <a:lnTo>
                  <a:pt x="0" y="170070"/>
                </a:lnTo>
                <a:lnTo>
                  <a:pt x="0" y="340141"/>
                </a:lnTo>
              </a:path>
            </a:pathLst>
          </a:custGeom>
          <a:noFill/>
        </p:spPr>
        <p:style>
          <a:lnRef idx="2">
            <a:schemeClr val="dk1">
              <a:shade val="6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8" name="Freeform: Shape 17">
            <a:extLst>
              <a:ext uri="{FF2B5EF4-FFF2-40B4-BE49-F238E27FC236}">
                <a16:creationId xmlns:a16="http://schemas.microsoft.com/office/drawing/2014/main" id="{BEE147C3-FA59-4AF0-8BD3-1F70A85F84CE}"/>
              </a:ext>
            </a:extLst>
          </p:cNvPr>
          <p:cNvSpPr/>
          <p:nvPr/>
        </p:nvSpPr>
        <p:spPr>
          <a:xfrm>
            <a:off x="5820537" y="953732"/>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Preprocessing</a:t>
            </a:r>
          </a:p>
        </p:txBody>
      </p:sp>
      <p:sp>
        <p:nvSpPr>
          <p:cNvPr id="19" name="Freeform: Shape 18">
            <a:extLst>
              <a:ext uri="{FF2B5EF4-FFF2-40B4-BE49-F238E27FC236}">
                <a16:creationId xmlns:a16="http://schemas.microsoft.com/office/drawing/2014/main" id="{3919F3DF-EB0A-41DA-B0D5-CDF9A851072A}"/>
              </a:ext>
            </a:extLst>
          </p:cNvPr>
          <p:cNvSpPr/>
          <p:nvPr/>
        </p:nvSpPr>
        <p:spPr>
          <a:xfrm>
            <a:off x="4840605" y="2103735"/>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Taxonomy</a:t>
            </a:r>
          </a:p>
        </p:txBody>
      </p:sp>
      <p:sp>
        <p:nvSpPr>
          <p:cNvPr id="20" name="Freeform: Shape 19">
            <a:extLst>
              <a:ext uri="{FF2B5EF4-FFF2-40B4-BE49-F238E27FC236}">
                <a16:creationId xmlns:a16="http://schemas.microsoft.com/office/drawing/2014/main" id="{38A12EAD-314F-46C0-8DC6-1D8A2453D40C}"/>
              </a:ext>
            </a:extLst>
          </p:cNvPr>
          <p:cNvSpPr/>
          <p:nvPr/>
        </p:nvSpPr>
        <p:spPr>
          <a:xfrm>
            <a:off x="5245536" y="3253737"/>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Kraken2</a:t>
            </a:r>
          </a:p>
        </p:txBody>
      </p:sp>
      <p:sp>
        <p:nvSpPr>
          <p:cNvPr id="21" name="Freeform: Shape 20">
            <a:extLst>
              <a:ext uri="{FF2B5EF4-FFF2-40B4-BE49-F238E27FC236}">
                <a16:creationId xmlns:a16="http://schemas.microsoft.com/office/drawing/2014/main" id="{5370BCF4-3F6E-47D1-8E2F-61020FA4680E}"/>
              </a:ext>
            </a:extLst>
          </p:cNvPr>
          <p:cNvSpPr/>
          <p:nvPr/>
        </p:nvSpPr>
        <p:spPr>
          <a:xfrm>
            <a:off x="5245536" y="4403740"/>
            <a:ext cx="1619722" cy="1494161"/>
          </a:xfrm>
          <a:custGeom>
            <a:avLst/>
            <a:gdLst>
              <a:gd name="connsiteX0" fmla="*/ 0 w 1619722"/>
              <a:gd name="connsiteY0" fmla="*/ 0 h 1494161"/>
              <a:gd name="connsiteX1" fmla="*/ 1619722 w 1619722"/>
              <a:gd name="connsiteY1" fmla="*/ 0 h 1494161"/>
              <a:gd name="connsiteX2" fmla="*/ 1619722 w 1619722"/>
              <a:gd name="connsiteY2" fmla="*/ 1494161 h 1494161"/>
              <a:gd name="connsiteX3" fmla="*/ 0 w 1619722"/>
              <a:gd name="connsiteY3" fmla="*/ 1494161 h 1494161"/>
              <a:gd name="connsiteX4" fmla="*/ 0 w 1619722"/>
              <a:gd name="connsiteY4" fmla="*/ 0 h 1494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1494161">
                <a:moveTo>
                  <a:pt x="0" y="0"/>
                </a:moveTo>
                <a:lnTo>
                  <a:pt x="1619722" y="0"/>
                </a:lnTo>
                <a:lnTo>
                  <a:pt x="1619722" y="1494161"/>
                </a:lnTo>
                <a:lnTo>
                  <a:pt x="0" y="14941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err="1"/>
              <a:t>phyloseq</a:t>
            </a:r>
            <a:r>
              <a:rPr lang="en-US" sz="1800" kern="1200" dirty="0"/>
              <a:t> </a:t>
            </a:r>
          </a:p>
          <a:p>
            <a:pPr marL="0" lvl="0" indent="0" algn="ctr" defTabSz="800100">
              <a:lnSpc>
                <a:spcPct val="90000"/>
              </a:lnSpc>
              <a:spcBef>
                <a:spcPct val="0"/>
              </a:spcBef>
              <a:spcAft>
                <a:spcPct val="35000"/>
              </a:spcAft>
              <a:buNone/>
            </a:pPr>
            <a:r>
              <a:rPr lang="en-US" sz="1800" kern="1200" dirty="0"/>
              <a:t>vegan</a:t>
            </a:r>
          </a:p>
          <a:p>
            <a:pPr marL="0" lvl="0" indent="0" algn="ctr" defTabSz="800100">
              <a:lnSpc>
                <a:spcPct val="90000"/>
              </a:lnSpc>
              <a:spcBef>
                <a:spcPct val="0"/>
              </a:spcBef>
              <a:spcAft>
                <a:spcPct val="35000"/>
              </a:spcAft>
              <a:buNone/>
            </a:pPr>
            <a:r>
              <a:rPr lang="en-US" sz="1800" kern="1200" dirty="0" err="1"/>
              <a:t>metacoder</a:t>
            </a:r>
            <a:endParaRPr lang="en-US" sz="1800" kern="1200" dirty="0"/>
          </a:p>
        </p:txBody>
      </p:sp>
      <p:sp>
        <p:nvSpPr>
          <p:cNvPr id="22" name="Freeform: Shape 21">
            <a:extLst>
              <a:ext uri="{FF2B5EF4-FFF2-40B4-BE49-F238E27FC236}">
                <a16:creationId xmlns:a16="http://schemas.microsoft.com/office/drawing/2014/main" id="{E37C60AD-88D4-4784-91C5-69EB3C66A382}"/>
              </a:ext>
            </a:extLst>
          </p:cNvPr>
          <p:cNvSpPr/>
          <p:nvPr/>
        </p:nvSpPr>
        <p:spPr>
          <a:xfrm>
            <a:off x="6800469" y="2103735"/>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Gene Ontology</a:t>
            </a:r>
          </a:p>
        </p:txBody>
      </p:sp>
      <p:sp>
        <p:nvSpPr>
          <p:cNvPr id="23" name="Freeform: Shape 22">
            <a:extLst>
              <a:ext uri="{FF2B5EF4-FFF2-40B4-BE49-F238E27FC236}">
                <a16:creationId xmlns:a16="http://schemas.microsoft.com/office/drawing/2014/main" id="{D3F77590-7731-4291-9AE0-6AC1A6E007C3}"/>
              </a:ext>
            </a:extLst>
          </p:cNvPr>
          <p:cNvSpPr/>
          <p:nvPr/>
        </p:nvSpPr>
        <p:spPr>
          <a:xfrm>
            <a:off x="7205400" y="3253737"/>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err="1"/>
              <a:t>Seqscreen</a:t>
            </a:r>
            <a:endParaRPr lang="en-US" sz="1800" kern="1200" dirty="0"/>
          </a:p>
        </p:txBody>
      </p:sp>
      <p:sp>
        <p:nvSpPr>
          <p:cNvPr id="24" name="Freeform: Shape 23">
            <a:extLst>
              <a:ext uri="{FF2B5EF4-FFF2-40B4-BE49-F238E27FC236}">
                <a16:creationId xmlns:a16="http://schemas.microsoft.com/office/drawing/2014/main" id="{528E5D6F-4CD2-4E64-84D8-36CB140E298A}"/>
              </a:ext>
            </a:extLst>
          </p:cNvPr>
          <p:cNvSpPr/>
          <p:nvPr/>
        </p:nvSpPr>
        <p:spPr>
          <a:xfrm>
            <a:off x="7205400" y="4403740"/>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Dirichlet mixture modeling</a:t>
            </a:r>
          </a:p>
        </p:txBody>
      </p:sp>
      <p:sp>
        <p:nvSpPr>
          <p:cNvPr id="25" name="Freeform: Shape 24">
            <a:extLst>
              <a:ext uri="{FF2B5EF4-FFF2-40B4-BE49-F238E27FC236}">
                <a16:creationId xmlns:a16="http://schemas.microsoft.com/office/drawing/2014/main" id="{112063F1-16D4-424B-AFB2-066CEDD04C82}"/>
              </a:ext>
            </a:extLst>
          </p:cNvPr>
          <p:cNvSpPr/>
          <p:nvPr/>
        </p:nvSpPr>
        <p:spPr>
          <a:xfrm>
            <a:off x="7205400" y="5553743"/>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Maaslin2</a:t>
            </a:r>
          </a:p>
        </p:txBody>
      </p:sp>
      <p:sp>
        <p:nvSpPr>
          <p:cNvPr id="5" name="TextBox 4">
            <a:extLst>
              <a:ext uri="{FF2B5EF4-FFF2-40B4-BE49-F238E27FC236}">
                <a16:creationId xmlns:a16="http://schemas.microsoft.com/office/drawing/2014/main" id="{B6F909BB-8AB2-479A-8787-0D360CEE80C0}"/>
              </a:ext>
            </a:extLst>
          </p:cNvPr>
          <p:cNvSpPr txBox="1"/>
          <p:nvPr/>
        </p:nvSpPr>
        <p:spPr>
          <a:xfrm>
            <a:off x="1545001" y="1481770"/>
            <a:ext cx="3238856" cy="276999"/>
          </a:xfrm>
          <a:prstGeom prst="rect">
            <a:avLst/>
          </a:prstGeom>
          <a:noFill/>
        </p:spPr>
        <p:txBody>
          <a:bodyPr wrap="square">
            <a:spAutoFit/>
          </a:bodyPr>
          <a:lstStyle/>
          <a:p>
            <a:r>
              <a:rPr lang="en-US" sz="1200" dirty="0"/>
              <a:t>https://github.com/AstrobioMike/CoV-IRT-Micro</a:t>
            </a:r>
          </a:p>
        </p:txBody>
      </p:sp>
      <p:sp>
        <p:nvSpPr>
          <p:cNvPr id="7" name="TextBox 6">
            <a:extLst>
              <a:ext uri="{FF2B5EF4-FFF2-40B4-BE49-F238E27FC236}">
                <a16:creationId xmlns:a16="http://schemas.microsoft.com/office/drawing/2014/main" id="{CD9E7A63-D8F9-4F4D-91A6-CA3C5174AC81}"/>
              </a:ext>
            </a:extLst>
          </p:cNvPr>
          <p:cNvSpPr txBox="1"/>
          <p:nvPr/>
        </p:nvSpPr>
        <p:spPr>
          <a:xfrm>
            <a:off x="1837457" y="3178081"/>
            <a:ext cx="2653947" cy="276999"/>
          </a:xfrm>
          <a:prstGeom prst="rect">
            <a:avLst/>
          </a:prstGeom>
          <a:noFill/>
        </p:spPr>
        <p:txBody>
          <a:bodyPr wrap="square">
            <a:spAutoFit/>
          </a:bodyPr>
          <a:lstStyle/>
          <a:p>
            <a:r>
              <a:rPr lang="en-US" sz="1200" dirty="0"/>
              <a:t>OSF website -https://osf.io/7nrd3/files/</a:t>
            </a:r>
          </a:p>
        </p:txBody>
      </p:sp>
      <p:pic>
        <p:nvPicPr>
          <p:cNvPr id="12" name="Picture 11">
            <a:extLst>
              <a:ext uri="{FF2B5EF4-FFF2-40B4-BE49-F238E27FC236}">
                <a16:creationId xmlns:a16="http://schemas.microsoft.com/office/drawing/2014/main" id="{E5FAD19A-EA13-4DFA-AC8E-A95A75C27E2E}"/>
              </a:ext>
            </a:extLst>
          </p:cNvPr>
          <p:cNvPicPr>
            <a:picLocks noChangeAspect="1"/>
          </p:cNvPicPr>
          <p:nvPr/>
        </p:nvPicPr>
        <p:blipFill rotWithShape="1">
          <a:blip r:embed="rId5"/>
          <a:srcRect t="40658" b="10714"/>
          <a:stretch/>
        </p:blipFill>
        <p:spPr>
          <a:xfrm>
            <a:off x="1545002" y="5167526"/>
            <a:ext cx="2798825" cy="1667458"/>
          </a:xfrm>
          <a:prstGeom prst="rect">
            <a:avLst/>
          </a:prstGeom>
        </p:spPr>
      </p:pic>
      <p:sp>
        <p:nvSpPr>
          <p:cNvPr id="15" name="TextBox 14">
            <a:extLst>
              <a:ext uri="{FF2B5EF4-FFF2-40B4-BE49-F238E27FC236}">
                <a16:creationId xmlns:a16="http://schemas.microsoft.com/office/drawing/2014/main" id="{36D48391-4A09-4BDA-B009-5CB527B7C5C3}"/>
              </a:ext>
            </a:extLst>
          </p:cNvPr>
          <p:cNvSpPr txBox="1"/>
          <p:nvPr/>
        </p:nvSpPr>
        <p:spPr>
          <a:xfrm>
            <a:off x="1880425" y="4851671"/>
            <a:ext cx="2568011" cy="276999"/>
          </a:xfrm>
          <a:prstGeom prst="rect">
            <a:avLst/>
          </a:prstGeom>
          <a:noFill/>
        </p:spPr>
        <p:txBody>
          <a:bodyPr wrap="square">
            <a:spAutoFit/>
          </a:bodyPr>
          <a:lstStyle/>
          <a:p>
            <a:r>
              <a:rPr lang="en-US" sz="1200" dirty="0"/>
              <a:t>https://github.com/COV-IRT/microbial</a:t>
            </a:r>
          </a:p>
        </p:txBody>
      </p:sp>
    </p:spTree>
    <p:extLst>
      <p:ext uri="{BB962C8B-B14F-4D97-AF65-F5344CB8AC3E}">
        <p14:creationId xmlns:p14="http://schemas.microsoft.com/office/powerpoint/2010/main" val="116274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10"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P spid="5" grpId="0"/>
      <p:bldP spid="7"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00912C-F3D1-4A89-B550-AB87603FF0DE}"/>
              </a:ext>
            </a:extLst>
          </p:cNvPr>
          <p:cNvSpPr txBox="1">
            <a:spLocks/>
          </p:cNvSpPr>
          <p:nvPr/>
        </p:nvSpPr>
        <p:spPr>
          <a:xfrm>
            <a:off x="3847013" y="1850478"/>
            <a:ext cx="4482737" cy="853534"/>
          </a:xfrm>
          <a:prstGeom prst="rect">
            <a:avLst/>
          </a:prstGeom>
        </p:spPr>
        <p:txBody>
          <a:bodyPr/>
          <a:lstStyle>
            <a:lvl1pPr algn="l" defTabSz="914400" rtl="0" eaLnBrk="1" latinLnBrk="0" hangingPunct="1">
              <a:lnSpc>
                <a:spcPct val="90000"/>
              </a:lnSpc>
              <a:spcBef>
                <a:spcPct val="0"/>
              </a:spcBef>
              <a:buNone/>
              <a:defRPr sz="4000" kern="1200">
                <a:solidFill>
                  <a:schemeClr val="tx2"/>
                </a:solidFill>
                <a:latin typeface="+mj-lt"/>
                <a:ea typeface="+mj-ea"/>
                <a:cs typeface="+mj-cs"/>
              </a:defRPr>
            </a:lvl1pPr>
          </a:lstStyle>
          <a:p>
            <a:r>
              <a:rPr lang="en-US" dirty="0"/>
              <a:t>Possible correlations</a:t>
            </a:r>
          </a:p>
        </p:txBody>
      </p:sp>
      <p:sp>
        <p:nvSpPr>
          <p:cNvPr id="4" name="TextBox 3">
            <a:extLst>
              <a:ext uri="{FF2B5EF4-FFF2-40B4-BE49-F238E27FC236}">
                <a16:creationId xmlns:a16="http://schemas.microsoft.com/office/drawing/2014/main" id="{C1D9DDB1-188D-4F01-9751-54847AE7CE00}"/>
              </a:ext>
            </a:extLst>
          </p:cNvPr>
          <p:cNvSpPr txBox="1"/>
          <p:nvPr/>
        </p:nvSpPr>
        <p:spPr>
          <a:xfrm>
            <a:off x="2020389" y="3130046"/>
            <a:ext cx="8151223" cy="1815882"/>
          </a:xfrm>
          <a:prstGeom prst="rect">
            <a:avLst/>
          </a:prstGeom>
          <a:noFill/>
        </p:spPr>
        <p:txBody>
          <a:bodyPr wrap="square">
            <a:spAutoFit/>
          </a:bodyPr>
          <a:lstStyle/>
          <a:p>
            <a:r>
              <a:rPr lang="en-US" sz="2800" dirty="0"/>
              <a:t>So After a quick google scholar search of the term COVID19, “</a:t>
            </a:r>
            <a:r>
              <a:rPr lang="en-US" sz="2800" b="1" dirty="0">
                <a:solidFill>
                  <a:srgbClr val="4472C4"/>
                </a:solidFill>
              </a:rPr>
              <a:t>transferase</a:t>
            </a:r>
            <a:r>
              <a:rPr lang="en-US" sz="2800" dirty="0"/>
              <a:t>”, “</a:t>
            </a:r>
            <a:r>
              <a:rPr lang="en-US" sz="2800" b="1" dirty="0">
                <a:solidFill>
                  <a:srgbClr val="7030A0"/>
                </a:solidFill>
              </a:rPr>
              <a:t>phosphate</a:t>
            </a:r>
            <a:r>
              <a:rPr lang="en-US" sz="2800" dirty="0"/>
              <a:t>”, ”</a:t>
            </a:r>
            <a:r>
              <a:rPr lang="en-US" sz="2800" b="1" dirty="0">
                <a:solidFill>
                  <a:srgbClr val="70AD47"/>
                </a:solidFill>
              </a:rPr>
              <a:t>adenyl</a:t>
            </a:r>
            <a:r>
              <a:rPr lang="en-US" sz="2800" dirty="0"/>
              <a:t>”, and “</a:t>
            </a:r>
            <a:r>
              <a:rPr lang="en-US" sz="2800" b="1" dirty="0">
                <a:solidFill>
                  <a:schemeClr val="accent4"/>
                </a:solidFill>
              </a:rPr>
              <a:t>nucleotide</a:t>
            </a:r>
            <a:r>
              <a:rPr lang="en-US" sz="2800" dirty="0"/>
              <a:t>” the following articles continued to pop up. </a:t>
            </a:r>
          </a:p>
        </p:txBody>
      </p:sp>
    </p:spTree>
    <p:extLst>
      <p:ext uri="{BB962C8B-B14F-4D97-AF65-F5344CB8AC3E}">
        <p14:creationId xmlns:p14="http://schemas.microsoft.com/office/powerpoint/2010/main" val="116226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E12CED-0A7C-4EEA-9B2C-90439480180A}"/>
              </a:ext>
            </a:extLst>
          </p:cNvPr>
          <p:cNvPicPr>
            <a:picLocks noChangeAspect="1"/>
          </p:cNvPicPr>
          <p:nvPr/>
        </p:nvPicPr>
        <p:blipFill rotWithShape="1">
          <a:blip r:embed="rId3"/>
          <a:srcRect b="69858"/>
          <a:stretch/>
        </p:blipFill>
        <p:spPr>
          <a:xfrm>
            <a:off x="1561060" y="1385886"/>
            <a:ext cx="2999035" cy="1143000"/>
          </a:xfrm>
          <a:prstGeom prst="rect">
            <a:avLst/>
          </a:prstGeom>
        </p:spPr>
      </p:pic>
      <p:grpSp>
        <p:nvGrpSpPr>
          <p:cNvPr id="22" name="Group 21">
            <a:extLst>
              <a:ext uri="{FF2B5EF4-FFF2-40B4-BE49-F238E27FC236}">
                <a16:creationId xmlns:a16="http://schemas.microsoft.com/office/drawing/2014/main" id="{9CC6E6B5-2F03-468B-9F06-BC7464C96459}"/>
              </a:ext>
            </a:extLst>
          </p:cNvPr>
          <p:cNvGrpSpPr/>
          <p:nvPr/>
        </p:nvGrpSpPr>
        <p:grpSpPr>
          <a:xfrm>
            <a:off x="1606237" y="2686051"/>
            <a:ext cx="2653903" cy="2778919"/>
            <a:chOff x="128588" y="1676400"/>
            <a:chExt cx="4619625" cy="4762500"/>
          </a:xfrm>
        </p:grpSpPr>
        <p:pic>
          <p:nvPicPr>
            <p:cNvPr id="2050" name="Picture 2" descr="image">
              <a:extLst>
                <a:ext uri="{FF2B5EF4-FFF2-40B4-BE49-F238E27FC236}">
                  <a16:creationId xmlns:a16="http://schemas.microsoft.com/office/drawing/2014/main" id="{BD118E23-3EA0-4F77-B37D-CB53E6E3AB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8" y="1676400"/>
              <a:ext cx="4619625" cy="4762500"/>
            </a:xfrm>
            <a:prstGeom prst="rect">
              <a:avLst/>
            </a:prstGeom>
            <a:noFill/>
            <a:extLst>
              <a:ext uri="{909E8E84-426E-40DD-AFC4-6F175D3DCCD1}">
                <a14:hiddenFill xmlns:a14="http://schemas.microsoft.com/office/drawing/2010/main">
                  <a:solidFill>
                    <a:srgbClr val="FFFFFF"/>
                  </a:solidFill>
                </a14:hiddenFill>
              </a:ext>
            </a:extLst>
          </p:spPr>
        </p:pic>
        <p:sp>
          <p:nvSpPr>
            <p:cNvPr id="16" name="Frame 15">
              <a:extLst>
                <a:ext uri="{FF2B5EF4-FFF2-40B4-BE49-F238E27FC236}">
                  <a16:creationId xmlns:a16="http://schemas.microsoft.com/office/drawing/2014/main" id="{AA100C04-C77B-41B4-814E-10855F208A3E}"/>
                </a:ext>
              </a:extLst>
            </p:cNvPr>
            <p:cNvSpPr/>
            <p:nvPr/>
          </p:nvSpPr>
          <p:spPr>
            <a:xfrm>
              <a:off x="3762375" y="4705350"/>
              <a:ext cx="704850" cy="361950"/>
            </a:xfrm>
            <a:prstGeom prst="frame">
              <a:avLst>
                <a:gd name="adj1" fmla="val 16362"/>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7" name="Frame 16">
              <a:extLst>
                <a:ext uri="{FF2B5EF4-FFF2-40B4-BE49-F238E27FC236}">
                  <a16:creationId xmlns:a16="http://schemas.microsoft.com/office/drawing/2014/main" id="{F933972D-59A1-4960-A231-CE3A95859888}"/>
                </a:ext>
              </a:extLst>
            </p:cNvPr>
            <p:cNvSpPr/>
            <p:nvPr/>
          </p:nvSpPr>
          <p:spPr>
            <a:xfrm>
              <a:off x="2208906" y="5267324"/>
              <a:ext cx="1143894" cy="561975"/>
            </a:xfrm>
            <a:prstGeom prst="frame">
              <a:avLst>
                <a:gd name="adj1" fmla="val 12972"/>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19" name="TextBox 18">
            <a:extLst>
              <a:ext uri="{FF2B5EF4-FFF2-40B4-BE49-F238E27FC236}">
                <a16:creationId xmlns:a16="http://schemas.microsoft.com/office/drawing/2014/main" id="{04207053-82DA-4865-86EC-54AC24CA5099}"/>
              </a:ext>
            </a:extLst>
          </p:cNvPr>
          <p:cNvSpPr txBox="1"/>
          <p:nvPr/>
        </p:nvSpPr>
        <p:spPr>
          <a:xfrm>
            <a:off x="4785205" y="3604108"/>
            <a:ext cx="5653220" cy="2377574"/>
          </a:xfrm>
          <a:prstGeom prst="rect">
            <a:avLst/>
          </a:prstGeom>
          <a:noFill/>
        </p:spPr>
        <p:txBody>
          <a:bodyPr wrap="square">
            <a:spAutoFit/>
          </a:bodyPr>
          <a:lstStyle/>
          <a:p>
            <a:pPr marL="257175" indent="-257175">
              <a:buFont typeface="+mj-lt"/>
              <a:buAutoNum type="arabicPeriod"/>
            </a:pPr>
            <a:r>
              <a:rPr lang="en-US" sz="1350" dirty="0">
                <a:solidFill>
                  <a:srgbClr val="1C1D1E"/>
                </a:solidFill>
                <a:latin typeface="Open Sans"/>
              </a:rPr>
              <a:t>Viral, or preexistent, </a:t>
            </a:r>
            <a:r>
              <a:rPr lang="en-US" sz="1350" b="1" dirty="0">
                <a:solidFill>
                  <a:srgbClr val="1C1D1E"/>
                </a:solidFill>
                <a:latin typeface="Open Sans"/>
              </a:rPr>
              <a:t>suppression</a:t>
            </a:r>
            <a:r>
              <a:rPr lang="en-US" sz="1350" dirty="0">
                <a:solidFill>
                  <a:srgbClr val="1C1D1E"/>
                </a:solidFill>
                <a:latin typeface="Open Sans"/>
              </a:rPr>
              <a:t> of </a:t>
            </a:r>
            <a:r>
              <a:rPr lang="en-US" sz="1350" b="1" dirty="0">
                <a:solidFill>
                  <a:srgbClr val="1C1D1E"/>
                </a:solidFill>
                <a:latin typeface="Open Sans"/>
              </a:rPr>
              <a:t>pineal melatonin disinhibits neutrophil attraction</a:t>
            </a:r>
            <a:r>
              <a:rPr lang="en-US" sz="1350" dirty="0">
                <a:solidFill>
                  <a:srgbClr val="1C1D1E"/>
                </a:solidFill>
                <a:latin typeface="Open Sans"/>
              </a:rPr>
              <a:t>, thereby contributing to an initial “</a:t>
            </a:r>
            <a:r>
              <a:rPr lang="en-US" sz="1350" b="1" dirty="0">
                <a:solidFill>
                  <a:srgbClr val="1C1D1E"/>
                </a:solidFill>
                <a:latin typeface="Open Sans"/>
              </a:rPr>
              <a:t>cytokine storm</a:t>
            </a:r>
            <a:r>
              <a:rPr lang="en-US" sz="1350" dirty="0">
                <a:solidFill>
                  <a:srgbClr val="1C1D1E"/>
                </a:solidFill>
                <a:latin typeface="Open Sans"/>
              </a:rPr>
              <a:t>”, as well as the regulation of other immune cells.</a:t>
            </a:r>
          </a:p>
          <a:p>
            <a:pPr marL="257175" indent="-257175">
              <a:buFont typeface="+mj-lt"/>
              <a:buAutoNum type="arabicPeriod"/>
            </a:pPr>
            <a:r>
              <a:rPr lang="en-US" sz="1350" b="1" dirty="0">
                <a:solidFill>
                  <a:srgbClr val="1C1D1E"/>
                </a:solidFill>
                <a:latin typeface="Open Sans"/>
              </a:rPr>
              <a:t>Melatonin</a:t>
            </a:r>
            <a:r>
              <a:rPr lang="en-US" sz="1350" dirty="0">
                <a:solidFill>
                  <a:srgbClr val="1C1D1E"/>
                </a:solidFill>
                <a:latin typeface="Open Sans"/>
              </a:rPr>
              <a:t> induces Bmal1 which </a:t>
            </a:r>
            <a:r>
              <a:rPr lang="en-US" sz="1350" b="1" dirty="0">
                <a:solidFill>
                  <a:srgbClr val="1C1D1E"/>
                </a:solidFill>
                <a:latin typeface="Open Sans"/>
              </a:rPr>
              <a:t>disinhibits </a:t>
            </a:r>
            <a:r>
              <a:rPr lang="en-US" sz="1350" dirty="0">
                <a:solidFill>
                  <a:srgbClr val="1C1D1E"/>
                </a:solidFill>
                <a:latin typeface="Open Sans"/>
              </a:rPr>
              <a:t>the PDC, </a:t>
            </a:r>
            <a:r>
              <a:rPr lang="en-US" sz="1350" b="1" dirty="0">
                <a:solidFill>
                  <a:srgbClr val="1C1D1E"/>
                </a:solidFill>
                <a:latin typeface="Open Sans"/>
              </a:rPr>
              <a:t>countering viral inhibition </a:t>
            </a:r>
            <a:r>
              <a:rPr lang="en-US" sz="1350" dirty="0">
                <a:solidFill>
                  <a:srgbClr val="1C1D1E"/>
                </a:solidFill>
                <a:latin typeface="Open Sans"/>
              </a:rPr>
              <a:t>of Bmal1/PDC.</a:t>
            </a:r>
          </a:p>
          <a:p>
            <a:pPr marL="257175" indent="-257175">
              <a:buFont typeface="+mj-lt"/>
              <a:buAutoNum type="arabicPeriod"/>
            </a:pPr>
            <a:r>
              <a:rPr lang="en-US" sz="1350" dirty="0">
                <a:solidFill>
                  <a:srgbClr val="1C1D1E"/>
                </a:solidFill>
                <a:latin typeface="Open Sans"/>
              </a:rPr>
              <a:t>Acetyl‐CoA is essential </a:t>
            </a:r>
            <a:r>
              <a:rPr lang="en-US" sz="1350" dirty="0" err="1">
                <a:solidFill>
                  <a:srgbClr val="1C1D1E"/>
                </a:solidFill>
                <a:latin typeface="Open Sans"/>
              </a:rPr>
              <a:t>cosubstrate</a:t>
            </a:r>
            <a:r>
              <a:rPr lang="en-US" sz="1350" dirty="0">
                <a:solidFill>
                  <a:srgbClr val="1C1D1E"/>
                </a:solidFill>
                <a:latin typeface="Open Sans"/>
              </a:rPr>
              <a:t> for </a:t>
            </a:r>
            <a:r>
              <a:rPr lang="en-US" sz="1350" dirty="0" err="1">
                <a:solidFill>
                  <a:srgbClr val="1C1D1E"/>
                </a:solidFill>
                <a:latin typeface="Open Sans"/>
              </a:rPr>
              <a:t>arylalkylamine</a:t>
            </a:r>
            <a:r>
              <a:rPr lang="en-US" sz="1350" dirty="0">
                <a:solidFill>
                  <a:srgbClr val="1C1D1E"/>
                </a:solidFill>
                <a:latin typeface="Open Sans"/>
              </a:rPr>
              <a:t> </a:t>
            </a:r>
            <a:r>
              <a:rPr lang="en-US" sz="1350" b="1" dirty="0">
                <a:solidFill>
                  <a:schemeClr val="accent1"/>
                </a:solidFill>
                <a:latin typeface="Open Sans"/>
              </a:rPr>
              <a:t>N‐acetyltransferase</a:t>
            </a:r>
            <a:r>
              <a:rPr lang="en-US" sz="1350" dirty="0">
                <a:solidFill>
                  <a:srgbClr val="1C1D1E"/>
                </a:solidFill>
                <a:latin typeface="Open Sans"/>
              </a:rPr>
              <a:t>, providing an acetyl group to </a:t>
            </a:r>
            <a:r>
              <a:rPr lang="en-US" sz="1350" b="1" dirty="0">
                <a:solidFill>
                  <a:srgbClr val="1C1D1E"/>
                </a:solidFill>
                <a:latin typeface="Open Sans"/>
              </a:rPr>
              <a:t>serotonin</a:t>
            </a:r>
            <a:r>
              <a:rPr lang="en-US" sz="1350" dirty="0">
                <a:solidFill>
                  <a:srgbClr val="1C1D1E"/>
                </a:solidFill>
                <a:latin typeface="Open Sans"/>
              </a:rPr>
              <a:t>, and thereby initiating the </a:t>
            </a:r>
            <a:r>
              <a:rPr lang="en-US" sz="1350" b="1" dirty="0" err="1">
                <a:solidFill>
                  <a:srgbClr val="1C1D1E"/>
                </a:solidFill>
                <a:latin typeface="Open Sans"/>
              </a:rPr>
              <a:t>melatonergic</a:t>
            </a:r>
            <a:r>
              <a:rPr lang="en-US" sz="1350" b="1" dirty="0">
                <a:solidFill>
                  <a:srgbClr val="1C1D1E"/>
                </a:solidFill>
                <a:latin typeface="Open Sans"/>
              </a:rPr>
              <a:t> </a:t>
            </a:r>
            <a:r>
              <a:rPr lang="en-US" sz="1350" dirty="0">
                <a:solidFill>
                  <a:srgbClr val="1C1D1E"/>
                </a:solidFill>
                <a:latin typeface="Open Sans"/>
              </a:rPr>
              <a:t>pathway. </a:t>
            </a:r>
          </a:p>
          <a:p>
            <a:pPr marL="257175" indent="-257175">
              <a:buFont typeface="+mj-lt"/>
              <a:buAutoNum type="arabicPeriod"/>
            </a:pPr>
            <a:r>
              <a:rPr lang="en-US" sz="1350" dirty="0">
                <a:solidFill>
                  <a:srgbClr val="1C1D1E"/>
                </a:solidFill>
                <a:latin typeface="Open Sans"/>
              </a:rPr>
              <a:t>Consequently, </a:t>
            </a:r>
            <a:r>
              <a:rPr lang="en-US" sz="1350" b="1" dirty="0">
                <a:solidFill>
                  <a:srgbClr val="1C1D1E"/>
                </a:solidFill>
                <a:latin typeface="Open Sans"/>
              </a:rPr>
              <a:t>pineal melatonin regulates mitochondrial melatonin and immune cell phenotype</a:t>
            </a:r>
            <a:r>
              <a:rPr lang="en-US" sz="1350" dirty="0">
                <a:solidFill>
                  <a:srgbClr val="1C1D1E"/>
                </a:solidFill>
                <a:latin typeface="Open Sans"/>
              </a:rPr>
              <a:t>. </a:t>
            </a:r>
          </a:p>
          <a:p>
            <a:pPr marL="257175" indent="-257175">
              <a:buFont typeface="+mj-lt"/>
              <a:buAutoNum type="arabicPeriod"/>
            </a:pPr>
            <a:r>
              <a:rPr lang="en-US" sz="1350" dirty="0">
                <a:solidFill>
                  <a:srgbClr val="1C1D1E"/>
                </a:solidFill>
                <a:latin typeface="Open Sans"/>
              </a:rPr>
              <a:t>Possible </a:t>
            </a:r>
            <a:r>
              <a:rPr lang="en-US" sz="1350" b="1" dirty="0">
                <a:solidFill>
                  <a:srgbClr val="1C1D1E"/>
                </a:solidFill>
                <a:latin typeface="Open Sans"/>
              </a:rPr>
              <a:t>treatment implications </a:t>
            </a:r>
            <a:r>
              <a:rPr lang="en-US" sz="1350" dirty="0">
                <a:solidFill>
                  <a:srgbClr val="1C1D1E"/>
                </a:solidFill>
                <a:latin typeface="Open Sans"/>
              </a:rPr>
              <a:t>for </a:t>
            </a:r>
            <a:r>
              <a:rPr lang="en-US" sz="1350" b="1" dirty="0">
                <a:solidFill>
                  <a:srgbClr val="1C1D1E"/>
                </a:solidFill>
                <a:latin typeface="Open Sans"/>
              </a:rPr>
              <a:t>COVID‐19</a:t>
            </a:r>
            <a:endParaRPr lang="en-US" sz="1350" dirty="0"/>
          </a:p>
        </p:txBody>
      </p:sp>
      <p:sp>
        <p:nvSpPr>
          <p:cNvPr id="23" name="TextBox 22">
            <a:extLst>
              <a:ext uri="{FF2B5EF4-FFF2-40B4-BE49-F238E27FC236}">
                <a16:creationId xmlns:a16="http://schemas.microsoft.com/office/drawing/2014/main" id="{9ACF8E2E-9264-4A94-AE5A-C6E18C76C6D6}"/>
              </a:ext>
            </a:extLst>
          </p:cNvPr>
          <p:cNvSpPr txBox="1"/>
          <p:nvPr/>
        </p:nvSpPr>
        <p:spPr>
          <a:xfrm>
            <a:off x="1532648" y="857251"/>
            <a:ext cx="9135352" cy="207749"/>
          </a:xfrm>
          <a:prstGeom prst="rect">
            <a:avLst/>
          </a:prstGeom>
          <a:noFill/>
        </p:spPr>
        <p:txBody>
          <a:bodyPr wrap="square" lIns="0" tIns="0" rIns="0" bIns="0">
            <a:spAutoFit/>
          </a:bodyPr>
          <a:lstStyle/>
          <a:p>
            <a:r>
              <a:rPr lang="en-US" sz="1350" dirty="0">
                <a:solidFill>
                  <a:srgbClr val="1C1D1E"/>
                </a:solidFill>
                <a:latin typeface="Open Sans"/>
              </a:rPr>
              <a:t>Virus&amp; cytokine‐storm‐driven control of pineal and </a:t>
            </a:r>
            <a:r>
              <a:rPr lang="en-US" sz="1350" b="1" dirty="0">
                <a:solidFill>
                  <a:srgbClr val="1C1D1E"/>
                </a:solidFill>
                <a:latin typeface="Open Sans"/>
              </a:rPr>
              <a:t>mitochondrial </a:t>
            </a:r>
            <a:r>
              <a:rPr lang="en-US" sz="1350" b="1" dirty="0" err="1">
                <a:solidFill>
                  <a:srgbClr val="1C1D1E"/>
                </a:solidFill>
                <a:latin typeface="Open Sans"/>
              </a:rPr>
              <a:t>melatonergic</a:t>
            </a:r>
            <a:r>
              <a:rPr lang="en-US" sz="1350" b="1" dirty="0">
                <a:solidFill>
                  <a:srgbClr val="1C1D1E"/>
                </a:solidFill>
                <a:latin typeface="Open Sans"/>
              </a:rPr>
              <a:t> </a:t>
            </a:r>
            <a:r>
              <a:rPr lang="en-US" sz="1350" dirty="0">
                <a:solidFill>
                  <a:srgbClr val="1C1D1E"/>
                </a:solidFill>
                <a:latin typeface="Open Sans"/>
              </a:rPr>
              <a:t>pathway</a:t>
            </a:r>
            <a:r>
              <a:rPr lang="en-US" sz="1350" b="1" dirty="0">
                <a:solidFill>
                  <a:srgbClr val="1C1D1E"/>
                </a:solidFill>
                <a:latin typeface="Open Sans"/>
              </a:rPr>
              <a:t> </a:t>
            </a:r>
            <a:r>
              <a:rPr lang="en-US" sz="1350" dirty="0">
                <a:solidFill>
                  <a:srgbClr val="1C1D1E"/>
                </a:solidFill>
                <a:latin typeface="Open Sans"/>
              </a:rPr>
              <a:t>regulates</a:t>
            </a:r>
            <a:r>
              <a:rPr lang="en-US" sz="1350" b="1" dirty="0">
                <a:solidFill>
                  <a:srgbClr val="1C1D1E"/>
                </a:solidFill>
                <a:latin typeface="Open Sans"/>
              </a:rPr>
              <a:t> immune responses</a:t>
            </a:r>
            <a:r>
              <a:rPr lang="en-US" sz="1350" dirty="0">
                <a:solidFill>
                  <a:srgbClr val="1C1D1E"/>
                </a:solidFill>
                <a:latin typeface="Open Sans"/>
              </a:rPr>
              <a:t> </a:t>
            </a:r>
          </a:p>
        </p:txBody>
      </p:sp>
      <p:pic>
        <p:nvPicPr>
          <p:cNvPr id="25" name="Picture 24">
            <a:extLst>
              <a:ext uri="{FF2B5EF4-FFF2-40B4-BE49-F238E27FC236}">
                <a16:creationId xmlns:a16="http://schemas.microsoft.com/office/drawing/2014/main" id="{DD4EA90D-A923-42B7-83F3-6D1A8DC689D6}"/>
              </a:ext>
            </a:extLst>
          </p:cNvPr>
          <p:cNvPicPr>
            <a:picLocks noChangeAspect="1"/>
          </p:cNvPicPr>
          <p:nvPr/>
        </p:nvPicPr>
        <p:blipFill rotWithShape="1">
          <a:blip r:embed="rId5"/>
          <a:srcRect t="14204"/>
          <a:stretch/>
        </p:blipFill>
        <p:spPr>
          <a:xfrm>
            <a:off x="4260140" y="1760248"/>
            <a:ext cx="3341771" cy="1078706"/>
          </a:xfrm>
          <a:prstGeom prst="rect">
            <a:avLst/>
          </a:prstGeom>
        </p:spPr>
      </p:pic>
      <p:pic>
        <p:nvPicPr>
          <p:cNvPr id="24" name="Picture 23">
            <a:extLst>
              <a:ext uri="{FF2B5EF4-FFF2-40B4-BE49-F238E27FC236}">
                <a16:creationId xmlns:a16="http://schemas.microsoft.com/office/drawing/2014/main" id="{42A30C03-1352-4150-AAD7-55705AF9194D}"/>
              </a:ext>
            </a:extLst>
          </p:cNvPr>
          <p:cNvPicPr>
            <a:picLocks noChangeAspect="1"/>
          </p:cNvPicPr>
          <p:nvPr/>
        </p:nvPicPr>
        <p:blipFill>
          <a:blip r:embed="rId6"/>
          <a:stretch>
            <a:fillRect/>
          </a:stretch>
        </p:blipFill>
        <p:spPr>
          <a:xfrm>
            <a:off x="7766887" y="1041265"/>
            <a:ext cx="2010965" cy="1287596"/>
          </a:xfrm>
          <a:prstGeom prst="rect">
            <a:avLst/>
          </a:prstGeom>
        </p:spPr>
      </p:pic>
      <p:pic>
        <p:nvPicPr>
          <p:cNvPr id="26" name="Picture 25">
            <a:extLst>
              <a:ext uri="{FF2B5EF4-FFF2-40B4-BE49-F238E27FC236}">
                <a16:creationId xmlns:a16="http://schemas.microsoft.com/office/drawing/2014/main" id="{A30DA031-F819-4D97-8E85-C9677D94DC2F}"/>
              </a:ext>
            </a:extLst>
          </p:cNvPr>
          <p:cNvPicPr>
            <a:picLocks noChangeAspect="1"/>
          </p:cNvPicPr>
          <p:nvPr/>
        </p:nvPicPr>
        <p:blipFill>
          <a:blip r:embed="rId7"/>
          <a:stretch>
            <a:fillRect/>
          </a:stretch>
        </p:blipFill>
        <p:spPr>
          <a:xfrm>
            <a:off x="7776790" y="1775221"/>
            <a:ext cx="2643188" cy="1078706"/>
          </a:xfrm>
          <a:prstGeom prst="rect">
            <a:avLst/>
          </a:prstGeom>
        </p:spPr>
      </p:pic>
      <p:pic>
        <p:nvPicPr>
          <p:cNvPr id="27" name="Picture 26">
            <a:extLst>
              <a:ext uri="{FF2B5EF4-FFF2-40B4-BE49-F238E27FC236}">
                <a16:creationId xmlns:a16="http://schemas.microsoft.com/office/drawing/2014/main" id="{BE1732C1-C450-4307-8BEB-2B3C455F8937}"/>
              </a:ext>
            </a:extLst>
          </p:cNvPr>
          <p:cNvPicPr>
            <a:picLocks noChangeAspect="1"/>
          </p:cNvPicPr>
          <p:nvPr/>
        </p:nvPicPr>
        <p:blipFill rotWithShape="1">
          <a:blip r:embed="rId8"/>
          <a:srcRect b="44569"/>
          <a:stretch/>
        </p:blipFill>
        <p:spPr>
          <a:xfrm>
            <a:off x="5362245" y="1185861"/>
            <a:ext cx="2249571" cy="667788"/>
          </a:xfrm>
          <a:prstGeom prst="rect">
            <a:avLst/>
          </a:prstGeom>
        </p:spPr>
      </p:pic>
      <p:pic>
        <p:nvPicPr>
          <p:cNvPr id="28" name="Picture 27">
            <a:extLst>
              <a:ext uri="{FF2B5EF4-FFF2-40B4-BE49-F238E27FC236}">
                <a16:creationId xmlns:a16="http://schemas.microsoft.com/office/drawing/2014/main" id="{59CF20E4-3C0A-4E09-B5E2-EF96C9D4EBC8}"/>
              </a:ext>
            </a:extLst>
          </p:cNvPr>
          <p:cNvPicPr>
            <a:picLocks noChangeAspect="1"/>
          </p:cNvPicPr>
          <p:nvPr/>
        </p:nvPicPr>
        <p:blipFill>
          <a:blip r:embed="rId9"/>
          <a:stretch>
            <a:fillRect/>
          </a:stretch>
        </p:blipFill>
        <p:spPr>
          <a:xfrm>
            <a:off x="2952144" y="1055233"/>
            <a:ext cx="2293144" cy="537825"/>
          </a:xfrm>
          <a:prstGeom prst="rect">
            <a:avLst/>
          </a:prstGeom>
        </p:spPr>
      </p:pic>
      <p:pic>
        <p:nvPicPr>
          <p:cNvPr id="29" name="Picture 28">
            <a:extLst>
              <a:ext uri="{FF2B5EF4-FFF2-40B4-BE49-F238E27FC236}">
                <a16:creationId xmlns:a16="http://schemas.microsoft.com/office/drawing/2014/main" id="{0E6D5241-02C3-42A4-A22C-FA777059CF01}"/>
              </a:ext>
            </a:extLst>
          </p:cNvPr>
          <p:cNvPicPr>
            <a:picLocks noChangeAspect="1"/>
          </p:cNvPicPr>
          <p:nvPr/>
        </p:nvPicPr>
        <p:blipFill>
          <a:blip r:embed="rId10"/>
          <a:stretch>
            <a:fillRect/>
          </a:stretch>
        </p:blipFill>
        <p:spPr>
          <a:xfrm>
            <a:off x="4435021" y="2577751"/>
            <a:ext cx="3341771" cy="986399"/>
          </a:xfrm>
          <a:prstGeom prst="rect">
            <a:avLst/>
          </a:prstGeom>
        </p:spPr>
      </p:pic>
      <p:pic>
        <p:nvPicPr>
          <p:cNvPr id="30" name="Picture 29">
            <a:extLst>
              <a:ext uri="{FF2B5EF4-FFF2-40B4-BE49-F238E27FC236}">
                <a16:creationId xmlns:a16="http://schemas.microsoft.com/office/drawing/2014/main" id="{1BD258B2-57F6-4A84-BF41-1E589B9A2D87}"/>
              </a:ext>
            </a:extLst>
          </p:cNvPr>
          <p:cNvPicPr>
            <a:picLocks noChangeAspect="1"/>
          </p:cNvPicPr>
          <p:nvPr/>
        </p:nvPicPr>
        <p:blipFill>
          <a:blip r:embed="rId11"/>
          <a:stretch>
            <a:fillRect/>
          </a:stretch>
        </p:blipFill>
        <p:spPr>
          <a:xfrm>
            <a:off x="7511639" y="3006145"/>
            <a:ext cx="3002287" cy="590477"/>
          </a:xfrm>
          <a:prstGeom prst="rect">
            <a:avLst/>
          </a:prstGeom>
        </p:spPr>
      </p:pic>
    </p:spTree>
    <p:extLst>
      <p:ext uri="{BB962C8B-B14F-4D97-AF65-F5344CB8AC3E}">
        <p14:creationId xmlns:p14="http://schemas.microsoft.com/office/powerpoint/2010/main" val="403061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fade">
                                      <p:cBhvr>
                                        <p:cTn id="27"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5D81-FC33-4981-AC1F-3CD17AD94952}"/>
              </a:ext>
            </a:extLst>
          </p:cNvPr>
          <p:cNvSpPr>
            <a:spLocks noGrp="1"/>
          </p:cNvSpPr>
          <p:nvPr>
            <p:ph type="ctrTitle"/>
          </p:nvPr>
        </p:nvSpPr>
        <p:spPr/>
        <p:txBody>
          <a:bodyPr/>
          <a:lstStyle/>
          <a:p>
            <a:r>
              <a:rPr lang="en-US" dirty="0"/>
              <a:t>Possible Viral mechanistic correlations</a:t>
            </a:r>
          </a:p>
        </p:txBody>
      </p:sp>
    </p:spTree>
    <p:extLst>
      <p:ext uri="{BB962C8B-B14F-4D97-AF65-F5344CB8AC3E}">
        <p14:creationId xmlns:p14="http://schemas.microsoft.com/office/powerpoint/2010/main" val="290198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DD597E8-4D7B-4F88-8507-1E1E3D58601B}"/>
              </a:ext>
            </a:extLst>
          </p:cNvPr>
          <p:cNvSpPr txBox="1"/>
          <p:nvPr/>
        </p:nvSpPr>
        <p:spPr>
          <a:xfrm>
            <a:off x="1593652" y="1546622"/>
            <a:ext cx="4632722" cy="923330"/>
          </a:xfrm>
          <a:prstGeom prst="rect">
            <a:avLst/>
          </a:prstGeom>
          <a:noFill/>
        </p:spPr>
        <p:txBody>
          <a:bodyPr wrap="square">
            <a:spAutoFit/>
          </a:bodyPr>
          <a:lstStyle/>
          <a:p>
            <a:pPr marL="214313" indent="-214313">
              <a:buFont typeface="Arial" panose="020B0604020202020204" pitchFamily="34" charset="0"/>
              <a:buChar char="•"/>
            </a:pPr>
            <a:r>
              <a:rPr lang="en-US" sz="1350" b="1" dirty="0"/>
              <a:t>RNA synthesis is performed by the nsp12 RNA- dependent RNA polymerase (</a:t>
            </a:r>
            <a:r>
              <a:rPr lang="en-US" sz="1350" b="1" dirty="0" err="1"/>
              <a:t>RdRP</a:t>
            </a:r>
            <a:r>
              <a:rPr lang="en-US" sz="1350" b="1" dirty="0"/>
              <a:t>) and its two cofactors nsp7 and nsp8, the latter with proposed primase or 3′- terminal </a:t>
            </a:r>
            <a:r>
              <a:rPr lang="en-US" sz="1350" b="1" dirty="0" err="1"/>
              <a:t>adenylyltransferase</a:t>
            </a:r>
            <a:endParaRPr lang="en-US" sz="1350" b="1" dirty="0"/>
          </a:p>
        </p:txBody>
      </p:sp>
      <p:sp>
        <p:nvSpPr>
          <p:cNvPr id="11" name="TextBox 10">
            <a:extLst>
              <a:ext uri="{FF2B5EF4-FFF2-40B4-BE49-F238E27FC236}">
                <a16:creationId xmlns:a16="http://schemas.microsoft.com/office/drawing/2014/main" id="{880F24E9-A61B-48E3-8EBD-A21B27CA7AA6}"/>
              </a:ext>
            </a:extLst>
          </p:cNvPr>
          <p:cNvSpPr txBox="1"/>
          <p:nvPr/>
        </p:nvSpPr>
        <p:spPr>
          <a:xfrm>
            <a:off x="1645444" y="857250"/>
            <a:ext cx="4154090" cy="553998"/>
          </a:xfrm>
          <a:prstGeom prst="rect">
            <a:avLst/>
          </a:prstGeom>
          <a:noFill/>
        </p:spPr>
        <p:txBody>
          <a:bodyPr wrap="square">
            <a:spAutoFit/>
          </a:bodyPr>
          <a:lstStyle/>
          <a:p>
            <a:r>
              <a:rPr lang="en-US" sz="3000" dirty="0"/>
              <a:t>Possible orf8 relationship  </a:t>
            </a:r>
          </a:p>
        </p:txBody>
      </p:sp>
      <p:pic>
        <p:nvPicPr>
          <p:cNvPr id="4" name="Picture 3">
            <a:extLst>
              <a:ext uri="{FF2B5EF4-FFF2-40B4-BE49-F238E27FC236}">
                <a16:creationId xmlns:a16="http://schemas.microsoft.com/office/drawing/2014/main" id="{63063443-173C-4070-A5A8-D97934EA76C7}"/>
              </a:ext>
            </a:extLst>
          </p:cNvPr>
          <p:cNvPicPr>
            <a:picLocks noChangeAspect="1"/>
          </p:cNvPicPr>
          <p:nvPr/>
        </p:nvPicPr>
        <p:blipFill>
          <a:blip r:embed="rId3"/>
          <a:stretch>
            <a:fillRect/>
          </a:stretch>
        </p:blipFill>
        <p:spPr>
          <a:xfrm>
            <a:off x="5799535" y="2331342"/>
            <a:ext cx="4443413" cy="2350294"/>
          </a:xfrm>
          <a:prstGeom prst="rect">
            <a:avLst/>
          </a:prstGeom>
        </p:spPr>
      </p:pic>
      <p:pic>
        <p:nvPicPr>
          <p:cNvPr id="6" name="Picture 5">
            <a:extLst>
              <a:ext uri="{FF2B5EF4-FFF2-40B4-BE49-F238E27FC236}">
                <a16:creationId xmlns:a16="http://schemas.microsoft.com/office/drawing/2014/main" id="{0BC47887-FF43-45AA-A1AA-B649A5728D77}"/>
              </a:ext>
            </a:extLst>
          </p:cNvPr>
          <p:cNvPicPr>
            <a:picLocks noChangeAspect="1"/>
          </p:cNvPicPr>
          <p:nvPr/>
        </p:nvPicPr>
        <p:blipFill>
          <a:blip r:embed="rId4"/>
          <a:stretch>
            <a:fillRect/>
          </a:stretch>
        </p:blipFill>
        <p:spPr>
          <a:xfrm>
            <a:off x="1781175" y="2693840"/>
            <a:ext cx="3425428" cy="2181702"/>
          </a:xfrm>
          <a:prstGeom prst="rect">
            <a:avLst/>
          </a:prstGeom>
        </p:spPr>
      </p:pic>
      <p:pic>
        <p:nvPicPr>
          <p:cNvPr id="8" name="Picture 7">
            <a:extLst>
              <a:ext uri="{FF2B5EF4-FFF2-40B4-BE49-F238E27FC236}">
                <a16:creationId xmlns:a16="http://schemas.microsoft.com/office/drawing/2014/main" id="{36689DDE-FF0D-4245-8511-789C6E7BC2D4}"/>
              </a:ext>
            </a:extLst>
          </p:cNvPr>
          <p:cNvPicPr>
            <a:picLocks noChangeAspect="1"/>
          </p:cNvPicPr>
          <p:nvPr/>
        </p:nvPicPr>
        <p:blipFill>
          <a:blip r:embed="rId5"/>
          <a:stretch>
            <a:fillRect/>
          </a:stretch>
        </p:blipFill>
        <p:spPr>
          <a:xfrm>
            <a:off x="6096000" y="917176"/>
            <a:ext cx="3093244" cy="1414166"/>
          </a:xfrm>
          <a:prstGeom prst="rect">
            <a:avLst/>
          </a:prstGeom>
        </p:spPr>
      </p:pic>
      <p:sp>
        <p:nvSpPr>
          <p:cNvPr id="17" name="TextBox 16">
            <a:extLst>
              <a:ext uri="{FF2B5EF4-FFF2-40B4-BE49-F238E27FC236}">
                <a16:creationId xmlns:a16="http://schemas.microsoft.com/office/drawing/2014/main" id="{D671E4CC-AF4F-4910-B6B5-3092D2FD03A3}"/>
              </a:ext>
            </a:extLst>
          </p:cNvPr>
          <p:cNvSpPr txBox="1"/>
          <p:nvPr/>
        </p:nvSpPr>
        <p:spPr>
          <a:xfrm>
            <a:off x="1524001" y="4928608"/>
            <a:ext cx="4275534" cy="1061829"/>
          </a:xfrm>
          <a:prstGeom prst="rect">
            <a:avLst/>
          </a:prstGeom>
          <a:noFill/>
        </p:spPr>
        <p:txBody>
          <a:bodyPr wrap="square">
            <a:spAutoFit/>
          </a:bodyPr>
          <a:lstStyle/>
          <a:p>
            <a:pPr marL="214313" indent="-214313">
              <a:buFont typeface="Arial" panose="020B0604020202020204" pitchFamily="34" charset="0"/>
              <a:buChar char="•"/>
            </a:pPr>
            <a:r>
              <a:rPr lang="en-US" sz="1050" dirty="0">
                <a:solidFill>
                  <a:srgbClr val="000000"/>
                </a:solidFill>
                <a:latin typeface="Arial" panose="020B0604020202020204" pitchFamily="34" charset="0"/>
              </a:rPr>
              <a:t>found that the protein has metal ion-dependent RNA 3′-terminal </a:t>
            </a:r>
            <a:r>
              <a:rPr lang="en-US" sz="1050" dirty="0" err="1">
                <a:solidFill>
                  <a:srgbClr val="000000"/>
                </a:solidFill>
                <a:latin typeface="Arial" panose="020B0604020202020204" pitchFamily="34" charset="0"/>
              </a:rPr>
              <a:t>adenylyltransferase</a:t>
            </a:r>
            <a:r>
              <a:rPr lang="en-US" sz="1050" dirty="0">
                <a:solidFill>
                  <a:srgbClr val="000000"/>
                </a:solidFill>
                <a:latin typeface="Arial" panose="020B0604020202020204" pitchFamily="34" charset="0"/>
              </a:rPr>
              <a:t> (</a:t>
            </a:r>
            <a:r>
              <a:rPr lang="en-US" sz="1050" dirty="0" err="1">
                <a:solidFill>
                  <a:srgbClr val="000000"/>
                </a:solidFill>
                <a:latin typeface="Arial" panose="020B0604020202020204" pitchFamily="34" charset="0"/>
              </a:rPr>
              <a:t>TATase</a:t>
            </a:r>
            <a:r>
              <a:rPr lang="en-US" sz="1050" dirty="0">
                <a:solidFill>
                  <a:srgbClr val="000000"/>
                </a:solidFill>
                <a:latin typeface="Arial" panose="020B0604020202020204" pitchFamily="34" charset="0"/>
              </a:rPr>
              <a:t>) activity while other nucleotides were not (or very inefficiently) transferred to the 3′ ends of single-stranded and (fully) double-stranded acceptor RNAs.</a:t>
            </a:r>
          </a:p>
          <a:p>
            <a:pPr marL="214313" indent="-214313">
              <a:buFont typeface="Arial" panose="020B0604020202020204" pitchFamily="34" charset="0"/>
              <a:buChar char="•"/>
            </a:pPr>
            <a:r>
              <a:rPr lang="en-US" sz="1050" dirty="0">
                <a:solidFill>
                  <a:srgbClr val="000000"/>
                </a:solidFill>
                <a:latin typeface="Arial" panose="020B0604020202020204" pitchFamily="34" charset="0"/>
              </a:rPr>
              <a:t>Possible that </a:t>
            </a:r>
            <a:r>
              <a:rPr lang="en-US" sz="1050" b="1" dirty="0">
                <a:solidFill>
                  <a:srgbClr val="000000"/>
                </a:solidFill>
                <a:latin typeface="Arial" panose="020B0604020202020204" pitchFamily="34" charset="0"/>
              </a:rPr>
              <a:t>nsp8-mediated </a:t>
            </a:r>
            <a:r>
              <a:rPr lang="en-US" sz="1050" b="1" dirty="0" err="1">
                <a:solidFill>
                  <a:srgbClr val="000000"/>
                </a:solidFill>
                <a:latin typeface="Arial" panose="020B0604020202020204" pitchFamily="34" charset="0"/>
              </a:rPr>
              <a:t>TATase</a:t>
            </a:r>
            <a:r>
              <a:rPr lang="en-US" sz="1050" b="1" dirty="0">
                <a:solidFill>
                  <a:srgbClr val="000000"/>
                </a:solidFill>
                <a:latin typeface="Arial" panose="020B0604020202020204" pitchFamily="34" charset="0"/>
              </a:rPr>
              <a:t> activity </a:t>
            </a:r>
            <a:r>
              <a:rPr lang="en-US" sz="1050" dirty="0">
                <a:solidFill>
                  <a:srgbClr val="000000"/>
                </a:solidFill>
                <a:latin typeface="Arial" panose="020B0604020202020204" pitchFamily="34" charset="0"/>
              </a:rPr>
              <a:t>is </a:t>
            </a:r>
            <a:r>
              <a:rPr lang="en-US" sz="1050" b="1" dirty="0">
                <a:solidFill>
                  <a:srgbClr val="000000"/>
                </a:solidFill>
                <a:latin typeface="Arial" panose="020B0604020202020204" pitchFamily="34" charset="0"/>
              </a:rPr>
              <a:t>involved</a:t>
            </a:r>
            <a:r>
              <a:rPr lang="en-US" sz="1050" dirty="0">
                <a:solidFill>
                  <a:srgbClr val="000000"/>
                </a:solidFill>
                <a:latin typeface="Arial" panose="020B0604020202020204" pitchFamily="34" charset="0"/>
              </a:rPr>
              <a:t> in the </a:t>
            </a:r>
            <a:r>
              <a:rPr lang="en-US" sz="1050" b="1" dirty="0">
                <a:solidFill>
                  <a:srgbClr val="000000"/>
                </a:solidFill>
                <a:latin typeface="Arial" panose="020B0604020202020204" pitchFamily="34" charset="0"/>
              </a:rPr>
              <a:t>3′ polyadenylation </a:t>
            </a:r>
            <a:r>
              <a:rPr lang="en-US" sz="1050" dirty="0">
                <a:solidFill>
                  <a:srgbClr val="000000"/>
                </a:solidFill>
                <a:latin typeface="Arial" panose="020B0604020202020204" pitchFamily="34" charset="0"/>
              </a:rPr>
              <a:t>of </a:t>
            </a:r>
            <a:r>
              <a:rPr lang="en-US" sz="1050" b="1" dirty="0">
                <a:solidFill>
                  <a:srgbClr val="000000"/>
                </a:solidFill>
                <a:latin typeface="Arial" panose="020B0604020202020204" pitchFamily="34" charset="0"/>
              </a:rPr>
              <a:t>viral plus-strand RNAs</a:t>
            </a:r>
            <a:r>
              <a:rPr lang="en-US" sz="1050" dirty="0">
                <a:solidFill>
                  <a:srgbClr val="000000"/>
                </a:solidFill>
                <a:latin typeface="Arial" panose="020B0604020202020204" pitchFamily="34" charset="0"/>
              </a:rPr>
              <a:t>. (unconfirmed)</a:t>
            </a:r>
            <a:endParaRPr lang="en-US" sz="1050" dirty="0"/>
          </a:p>
        </p:txBody>
      </p:sp>
      <p:pic>
        <p:nvPicPr>
          <p:cNvPr id="13" name="Picture 12">
            <a:extLst>
              <a:ext uri="{FF2B5EF4-FFF2-40B4-BE49-F238E27FC236}">
                <a16:creationId xmlns:a16="http://schemas.microsoft.com/office/drawing/2014/main" id="{1654C93D-A81D-4179-BA40-861F03986DF1}"/>
              </a:ext>
            </a:extLst>
          </p:cNvPr>
          <p:cNvPicPr>
            <a:picLocks noChangeAspect="1"/>
          </p:cNvPicPr>
          <p:nvPr/>
        </p:nvPicPr>
        <p:blipFill>
          <a:blip r:embed="rId6"/>
          <a:stretch>
            <a:fillRect/>
          </a:stretch>
        </p:blipFill>
        <p:spPr>
          <a:xfrm>
            <a:off x="6096001" y="4695923"/>
            <a:ext cx="3579019" cy="450056"/>
          </a:xfrm>
          <a:prstGeom prst="rect">
            <a:avLst/>
          </a:prstGeom>
        </p:spPr>
      </p:pic>
      <p:cxnSp>
        <p:nvCxnSpPr>
          <p:cNvPr id="20" name="Straight Arrow Connector 19">
            <a:extLst>
              <a:ext uri="{FF2B5EF4-FFF2-40B4-BE49-F238E27FC236}">
                <a16:creationId xmlns:a16="http://schemas.microsoft.com/office/drawing/2014/main" id="{2B968A51-4622-41EE-9360-FE38A658BFA5}"/>
              </a:ext>
            </a:extLst>
          </p:cNvPr>
          <p:cNvCxnSpPr/>
          <p:nvPr/>
        </p:nvCxnSpPr>
        <p:spPr>
          <a:xfrm>
            <a:off x="6446044" y="4580396"/>
            <a:ext cx="228600" cy="2310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5EACB4F-5185-409D-86D2-F1EBF086F1AC}"/>
              </a:ext>
            </a:extLst>
          </p:cNvPr>
          <p:cNvCxnSpPr>
            <a:cxnSpLocks/>
          </p:cNvCxnSpPr>
          <p:nvPr/>
        </p:nvCxnSpPr>
        <p:spPr>
          <a:xfrm flipV="1">
            <a:off x="6446045" y="2928938"/>
            <a:ext cx="1898451" cy="15977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43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1694A2-7AC8-4A31-8BFD-18DD4E8A73BD}"/>
              </a:ext>
            </a:extLst>
          </p:cNvPr>
          <p:cNvPicPr>
            <a:picLocks noChangeAspect="1"/>
          </p:cNvPicPr>
          <p:nvPr/>
        </p:nvPicPr>
        <p:blipFill>
          <a:blip r:embed="rId3"/>
          <a:stretch>
            <a:fillRect/>
          </a:stretch>
        </p:blipFill>
        <p:spPr>
          <a:xfrm>
            <a:off x="1599009" y="917972"/>
            <a:ext cx="3965496" cy="945119"/>
          </a:xfrm>
          <a:prstGeom prst="rect">
            <a:avLst/>
          </a:prstGeom>
        </p:spPr>
      </p:pic>
      <p:sp>
        <p:nvSpPr>
          <p:cNvPr id="7" name="TextBox 6">
            <a:extLst>
              <a:ext uri="{FF2B5EF4-FFF2-40B4-BE49-F238E27FC236}">
                <a16:creationId xmlns:a16="http://schemas.microsoft.com/office/drawing/2014/main" id="{FDD597E8-4D7B-4F88-8507-1E1E3D58601B}"/>
              </a:ext>
            </a:extLst>
          </p:cNvPr>
          <p:cNvSpPr txBox="1"/>
          <p:nvPr/>
        </p:nvSpPr>
        <p:spPr>
          <a:xfrm>
            <a:off x="1536502" y="2003823"/>
            <a:ext cx="4632722" cy="3624069"/>
          </a:xfrm>
          <a:prstGeom prst="rect">
            <a:avLst/>
          </a:prstGeom>
          <a:noFill/>
        </p:spPr>
        <p:txBody>
          <a:bodyPr wrap="square">
            <a:spAutoFit/>
          </a:bodyPr>
          <a:lstStyle/>
          <a:p>
            <a:pPr marL="214313" indent="-214313">
              <a:buFont typeface="Arial" panose="020B0604020202020204" pitchFamily="34" charset="0"/>
              <a:buChar char="•"/>
            </a:pPr>
            <a:r>
              <a:rPr lang="en-US" sz="1350" dirty="0"/>
              <a:t>The crystal structure of a conserved domain of </a:t>
            </a:r>
            <a:r>
              <a:rPr lang="en-US" sz="1350" b="1" dirty="0"/>
              <a:t>nonstructural protein 3 </a:t>
            </a:r>
            <a:r>
              <a:rPr lang="en-US" sz="1350" dirty="0"/>
              <a:t>(nsP3) from severe acute respiratory syndrome coronavirus (SARS-</a:t>
            </a:r>
            <a:r>
              <a:rPr lang="en-US" sz="1350" dirty="0" err="1"/>
              <a:t>CoV</a:t>
            </a:r>
            <a:r>
              <a:rPr lang="en-US" sz="1350" dirty="0"/>
              <a:t>) The putative active site is a solvent-exposed</a:t>
            </a:r>
          </a:p>
          <a:p>
            <a:pPr marL="214313" indent="-214313">
              <a:buFont typeface="Arial" panose="020B0604020202020204" pitchFamily="34" charset="0"/>
              <a:buChar char="•"/>
            </a:pPr>
            <a:r>
              <a:rPr lang="en-US" sz="1350" dirty="0"/>
              <a:t>three structural homologs, </a:t>
            </a:r>
          </a:p>
          <a:p>
            <a:pPr marL="557213" lvl="1" indent="-214313">
              <a:buFont typeface="Arial" panose="020B0604020202020204" pitchFamily="34" charset="0"/>
              <a:buChar char="•"/>
            </a:pPr>
            <a:r>
              <a:rPr lang="en-US" sz="1350" dirty="0"/>
              <a:t>yeast Ymx7, </a:t>
            </a:r>
          </a:p>
          <a:p>
            <a:pPr marL="557213" lvl="1" indent="-214313">
              <a:buFont typeface="Arial" panose="020B0604020202020204" pitchFamily="34" charset="0"/>
              <a:buChar char="•"/>
            </a:pPr>
            <a:r>
              <a:rPr lang="en-US" sz="1350" dirty="0" err="1"/>
              <a:t>Archeoglobus</a:t>
            </a:r>
            <a:r>
              <a:rPr lang="en-US" sz="1350" dirty="0"/>
              <a:t> </a:t>
            </a:r>
            <a:r>
              <a:rPr lang="en-US" sz="1350" dirty="0" err="1"/>
              <a:t>fulgidus</a:t>
            </a:r>
            <a:r>
              <a:rPr lang="en-US" sz="1350" dirty="0"/>
              <a:t> AF1521, </a:t>
            </a:r>
          </a:p>
          <a:p>
            <a:pPr marL="557213" lvl="1" indent="-214313">
              <a:buFont typeface="Arial" panose="020B0604020202020204" pitchFamily="34" charset="0"/>
              <a:buChar char="•"/>
            </a:pPr>
            <a:r>
              <a:rPr lang="en-US" sz="1350" dirty="0"/>
              <a:t>Er58 from E. coli. </a:t>
            </a:r>
          </a:p>
          <a:p>
            <a:pPr marL="557213" lvl="1" indent="-214313">
              <a:buFont typeface="Arial" panose="020B0604020202020204" pitchFamily="34" charset="0"/>
              <a:buChar char="•"/>
            </a:pPr>
            <a:r>
              <a:rPr lang="en-US" sz="1350" dirty="0"/>
              <a:t>Homologs acts on ADP-ribose-1″-phosphate (Appr-1″-p). </a:t>
            </a:r>
          </a:p>
          <a:p>
            <a:pPr marL="557213" lvl="1" indent="-214313">
              <a:buFont typeface="Arial" panose="020B0604020202020204" pitchFamily="34" charset="0"/>
              <a:buChar char="•"/>
            </a:pPr>
            <a:r>
              <a:rPr lang="en-US" sz="1350" dirty="0"/>
              <a:t>The SARS nsP3 domain readily removes the 1″ phosphate group from Appr-1″-p in in vitro assays, confirming its phosphatase activity. </a:t>
            </a:r>
          </a:p>
          <a:p>
            <a:pPr marL="557213" lvl="1" indent="-214313">
              <a:buFont typeface="Arial" panose="020B0604020202020204" pitchFamily="34" charset="0"/>
              <a:buChar char="•"/>
            </a:pPr>
            <a:r>
              <a:rPr lang="en-US" sz="1350" dirty="0"/>
              <a:t>Sequence and structure comparison suggests that </a:t>
            </a:r>
            <a:r>
              <a:rPr lang="en-US" sz="1350" b="1" dirty="0"/>
              <a:t>proteins of this superfamily form an emerging group of nucleotide phosphatases that dephosphorylate Appr-1″-p.</a:t>
            </a:r>
          </a:p>
        </p:txBody>
      </p:sp>
      <p:pic>
        <p:nvPicPr>
          <p:cNvPr id="1026" name="Picture 2" descr="Figure thumbnail gr1">
            <a:extLst>
              <a:ext uri="{FF2B5EF4-FFF2-40B4-BE49-F238E27FC236}">
                <a16:creationId xmlns:a16="http://schemas.microsoft.com/office/drawing/2014/main" id="{B368BC5F-D162-4197-863A-DC07DDA0BB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7195"/>
          <a:stretch/>
        </p:blipFill>
        <p:spPr bwMode="auto">
          <a:xfrm>
            <a:off x="2731294" y="5118724"/>
            <a:ext cx="3503116" cy="8381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EAE5254-F860-4BD3-988C-D19ACA65C349}"/>
              </a:ext>
            </a:extLst>
          </p:cNvPr>
          <p:cNvSpPr txBox="1"/>
          <p:nvPr/>
        </p:nvSpPr>
        <p:spPr>
          <a:xfrm>
            <a:off x="6799659" y="4629147"/>
            <a:ext cx="3625454" cy="715581"/>
          </a:xfrm>
          <a:prstGeom prst="rect">
            <a:avLst/>
          </a:prstGeom>
          <a:noFill/>
        </p:spPr>
        <p:txBody>
          <a:bodyPr wrap="square">
            <a:spAutoFit/>
          </a:bodyPr>
          <a:lstStyle/>
          <a:p>
            <a:r>
              <a:rPr lang="en-US" sz="1350" dirty="0">
                <a:solidFill>
                  <a:srgbClr val="1C1D1E"/>
                </a:solidFill>
                <a:latin typeface="Open Sans"/>
              </a:rPr>
              <a:t>“Destabilizing mutation of nsp3 protein could explain the difference observed between SARS and COVID‐19.”</a:t>
            </a:r>
            <a:endParaRPr lang="en-US" sz="1350" dirty="0"/>
          </a:p>
        </p:txBody>
      </p:sp>
      <p:pic>
        <p:nvPicPr>
          <p:cNvPr id="1028" name="Picture 4" descr="image">
            <a:extLst>
              <a:ext uri="{FF2B5EF4-FFF2-40B4-BE49-F238E27FC236}">
                <a16:creationId xmlns:a16="http://schemas.microsoft.com/office/drawing/2014/main" id="{1907BDB9-1131-4E70-9794-7E482FBE2C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0707" y="2826985"/>
            <a:ext cx="3363359" cy="17307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07A9984-7167-4076-9B70-6617A3B3A416}"/>
              </a:ext>
            </a:extLst>
          </p:cNvPr>
          <p:cNvPicPr>
            <a:picLocks noChangeAspect="1"/>
          </p:cNvPicPr>
          <p:nvPr/>
        </p:nvPicPr>
        <p:blipFill>
          <a:blip r:embed="rId6"/>
          <a:stretch>
            <a:fillRect/>
          </a:stretch>
        </p:blipFill>
        <p:spPr>
          <a:xfrm>
            <a:off x="6007419" y="925561"/>
            <a:ext cx="4657725" cy="1728788"/>
          </a:xfrm>
          <a:prstGeom prst="rect">
            <a:avLst/>
          </a:prstGeom>
        </p:spPr>
      </p:pic>
      <p:sp>
        <p:nvSpPr>
          <p:cNvPr id="15" name="TextBox 14">
            <a:extLst>
              <a:ext uri="{FF2B5EF4-FFF2-40B4-BE49-F238E27FC236}">
                <a16:creationId xmlns:a16="http://schemas.microsoft.com/office/drawing/2014/main" id="{F73B2516-464A-4C3C-9363-66D4F0CE6617}"/>
              </a:ext>
            </a:extLst>
          </p:cNvPr>
          <p:cNvSpPr txBox="1"/>
          <p:nvPr/>
        </p:nvSpPr>
        <p:spPr>
          <a:xfrm>
            <a:off x="6799660" y="5537789"/>
            <a:ext cx="2826247" cy="184666"/>
          </a:xfrm>
          <a:prstGeom prst="rect">
            <a:avLst/>
          </a:prstGeom>
          <a:noFill/>
        </p:spPr>
        <p:txBody>
          <a:bodyPr wrap="square">
            <a:spAutoFit/>
          </a:bodyPr>
          <a:lstStyle/>
          <a:p>
            <a:r>
              <a:rPr lang="en-US" sz="600" dirty="0">
                <a:solidFill>
                  <a:srgbClr val="111111"/>
                </a:solidFill>
                <a:latin typeface="Roboto"/>
              </a:rPr>
              <a:t>https://onlinelibrary.wiley.com/doi/10.1002/jmv.25719</a:t>
            </a:r>
          </a:p>
        </p:txBody>
      </p:sp>
      <p:sp>
        <p:nvSpPr>
          <p:cNvPr id="16" name="TextBox 15">
            <a:extLst>
              <a:ext uri="{FF2B5EF4-FFF2-40B4-BE49-F238E27FC236}">
                <a16:creationId xmlns:a16="http://schemas.microsoft.com/office/drawing/2014/main" id="{4AA1C196-63D8-45FB-B382-B266C8178066}"/>
              </a:ext>
            </a:extLst>
          </p:cNvPr>
          <p:cNvSpPr txBox="1"/>
          <p:nvPr/>
        </p:nvSpPr>
        <p:spPr>
          <a:xfrm>
            <a:off x="1599009" y="5686115"/>
            <a:ext cx="4754166" cy="276999"/>
          </a:xfrm>
          <a:prstGeom prst="rect">
            <a:avLst/>
          </a:prstGeom>
          <a:noFill/>
        </p:spPr>
        <p:txBody>
          <a:bodyPr wrap="square">
            <a:spAutoFit/>
          </a:bodyPr>
          <a:lstStyle/>
          <a:p>
            <a:r>
              <a:rPr lang="en-US" sz="600" dirty="0">
                <a:solidFill>
                  <a:srgbClr val="111111"/>
                </a:solidFill>
                <a:latin typeface="Roboto"/>
              </a:rPr>
              <a:t>https://www.cell.com/structure/fulltext/S0969-2126(05)00313-8?_returnURL=https%3A%2F%2Flinkinghub.elsevier.com%2Fretrieve%2Fpii%2FS0969212605003138%3Fshowall%3Dtrue</a:t>
            </a:r>
          </a:p>
        </p:txBody>
      </p:sp>
    </p:spTree>
    <p:extLst>
      <p:ext uri="{BB962C8B-B14F-4D97-AF65-F5344CB8AC3E}">
        <p14:creationId xmlns:p14="http://schemas.microsoft.com/office/powerpoint/2010/main" val="139039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3DA636-A9E3-435B-BFAE-95DEDBDE679F}"/>
              </a:ext>
            </a:extLst>
          </p:cNvPr>
          <p:cNvSpPr txBox="1"/>
          <p:nvPr/>
        </p:nvSpPr>
        <p:spPr>
          <a:xfrm>
            <a:off x="3123233" y="109757"/>
            <a:ext cx="5648326" cy="707886"/>
          </a:xfrm>
          <a:prstGeom prst="rect">
            <a:avLst/>
          </a:prstGeom>
          <a:noFill/>
        </p:spPr>
        <p:txBody>
          <a:bodyPr wrap="square">
            <a:spAutoFit/>
          </a:bodyPr>
          <a:lstStyle/>
          <a:p>
            <a:pPr algn="ctr"/>
            <a:r>
              <a:rPr lang="en-US" sz="4000" dirty="0">
                <a:solidFill>
                  <a:schemeClr val="tx2"/>
                </a:solidFill>
              </a:rPr>
              <a:t>Sample Characteristics</a:t>
            </a:r>
          </a:p>
        </p:txBody>
      </p:sp>
      <p:graphicFrame>
        <p:nvGraphicFramePr>
          <p:cNvPr id="17" name="Table 16">
            <a:extLst>
              <a:ext uri="{FF2B5EF4-FFF2-40B4-BE49-F238E27FC236}">
                <a16:creationId xmlns:a16="http://schemas.microsoft.com/office/drawing/2014/main" id="{4BE09764-E276-4CE0-A9F1-21F836D73988}"/>
              </a:ext>
            </a:extLst>
          </p:cNvPr>
          <p:cNvGraphicFramePr>
            <a:graphicFrameLocks noGrp="1"/>
          </p:cNvGraphicFramePr>
          <p:nvPr>
            <p:extLst>
              <p:ext uri="{D42A27DB-BD31-4B8C-83A1-F6EECF244321}">
                <p14:modId xmlns:p14="http://schemas.microsoft.com/office/powerpoint/2010/main" val="131336329"/>
              </p:ext>
            </p:extLst>
          </p:nvPr>
        </p:nvGraphicFramePr>
        <p:xfrm>
          <a:off x="1774372" y="1132758"/>
          <a:ext cx="4699400" cy="5089016"/>
        </p:xfrm>
        <a:graphic>
          <a:graphicData uri="http://schemas.openxmlformats.org/drawingml/2006/table">
            <a:tbl>
              <a:tblPr/>
              <a:tblGrid>
                <a:gridCol w="1038563">
                  <a:extLst>
                    <a:ext uri="{9D8B030D-6E8A-4147-A177-3AD203B41FA5}">
                      <a16:colId xmlns:a16="http://schemas.microsoft.com/office/drawing/2014/main" val="682198493"/>
                    </a:ext>
                  </a:extLst>
                </a:gridCol>
                <a:gridCol w="1168421">
                  <a:extLst>
                    <a:ext uri="{9D8B030D-6E8A-4147-A177-3AD203B41FA5}">
                      <a16:colId xmlns:a16="http://schemas.microsoft.com/office/drawing/2014/main" val="3170848496"/>
                    </a:ext>
                  </a:extLst>
                </a:gridCol>
                <a:gridCol w="1246208">
                  <a:extLst>
                    <a:ext uri="{9D8B030D-6E8A-4147-A177-3AD203B41FA5}">
                      <a16:colId xmlns:a16="http://schemas.microsoft.com/office/drawing/2014/main" val="281793438"/>
                    </a:ext>
                  </a:extLst>
                </a:gridCol>
                <a:gridCol w="1246208">
                  <a:extLst>
                    <a:ext uri="{9D8B030D-6E8A-4147-A177-3AD203B41FA5}">
                      <a16:colId xmlns:a16="http://schemas.microsoft.com/office/drawing/2014/main" val="2372859269"/>
                    </a:ext>
                  </a:extLst>
                </a:gridCol>
              </a:tblGrid>
              <a:tr h="157928">
                <a:tc gridSpan="4">
                  <a:txBody>
                    <a:bodyPr/>
                    <a:lstStyle/>
                    <a:p>
                      <a:pPr algn="ctr" fontAlgn="b"/>
                      <a:r>
                        <a:rPr lang="en-US" sz="1200" b="1" i="0" u="none" strike="noStrike" dirty="0">
                          <a:solidFill>
                            <a:srgbClr val="000000"/>
                          </a:solidFill>
                          <a:effectLst/>
                          <a:latin typeface="+mn-lt"/>
                        </a:rPr>
                        <a:t>Overview of Meta-analysis dataset Clinical Characteristics </a:t>
                      </a:r>
                      <a:r>
                        <a:rPr lang="en-US" sz="1200" b="1" i="1" u="none" strike="noStrike" dirty="0">
                          <a:solidFill>
                            <a:srgbClr val="000000"/>
                          </a:solidFill>
                          <a:effectLst/>
                          <a:latin typeface="+mn-lt"/>
                        </a:rPr>
                        <a:t>n</a:t>
                      </a:r>
                      <a:r>
                        <a:rPr lang="en-US" sz="1200" b="1" i="0" u="none" strike="noStrike" dirty="0">
                          <a:solidFill>
                            <a:srgbClr val="000000"/>
                          </a:solidFill>
                          <a:effectLst/>
                          <a:latin typeface="+mn-lt"/>
                        </a:rPr>
                        <a:t>=86</a:t>
                      </a:r>
                    </a:p>
                  </a:txBody>
                  <a:tcPr marL="7154" marR="7154" marT="7154" marB="0" anchor="b">
                    <a:lnL>
                      <a:noFill/>
                    </a:lnL>
                    <a:lnR>
                      <a:noFill/>
                    </a:lnR>
                    <a:lnT>
                      <a:noFill/>
                    </a:lnT>
                    <a:lnB w="12700" cap="flat" cmpd="sng" algn="ctr">
                      <a:solidFill>
                        <a:schemeClr val="tx1"/>
                      </a:solidFill>
                      <a:prstDash val="solid"/>
                      <a:round/>
                      <a:headEnd type="none" w="med" len="med"/>
                      <a:tailEnd type="none" w="med" len="med"/>
                    </a:lnB>
                    <a:solidFill>
                      <a:schemeClr val="bg1">
                        <a:alpha val="48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extLst>
                  <a:ext uri="{0D108BD9-81ED-4DB2-BD59-A6C34878D82A}">
                    <a16:rowId xmlns:a16="http://schemas.microsoft.com/office/drawing/2014/main" val="2328672323"/>
                  </a:ext>
                </a:extLst>
              </a:tr>
              <a:tr h="461892">
                <a:tc>
                  <a:txBody>
                    <a:bodyPr/>
                    <a:lstStyle/>
                    <a:p>
                      <a:pPr algn="ctr" fontAlgn="b"/>
                      <a:r>
                        <a:rPr lang="en-US" sz="1200" b="0" i="0" u="none" strike="noStrike" dirty="0">
                          <a:solidFill>
                            <a:srgbClr val="000000"/>
                          </a:solidFill>
                          <a:effectLst/>
                          <a:latin typeface="+mn-lt"/>
                        </a:rPr>
                        <a:t>Variable</a:t>
                      </a:r>
                    </a:p>
                  </a:txBody>
                  <a:tcPr marL="7154" marR="7154" marT="715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48000"/>
                      </a:schemeClr>
                    </a:solidFill>
                  </a:tcPr>
                </a:tc>
                <a:tc>
                  <a:txBody>
                    <a:bodyPr/>
                    <a:lstStyle/>
                    <a:p>
                      <a:pPr algn="ctr" fontAlgn="ctr"/>
                      <a:r>
                        <a:rPr lang="en-US" sz="1200" b="1" i="0" u="none" strike="noStrike" dirty="0">
                          <a:solidFill>
                            <a:srgbClr val="228B22"/>
                          </a:solidFill>
                          <a:effectLst/>
                          <a:latin typeface="+mn-lt"/>
                        </a:rPr>
                        <a:t>Uninfected</a:t>
                      </a:r>
                    </a:p>
                  </a:txBody>
                  <a:tcPr marL="7154" marR="7154" marT="715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48000"/>
                      </a:schemeClr>
                    </a:solidFill>
                  </a:tcPr>
                </a:tc>
                <a:tc>
                  <a:txBody>
                    <a:bodyPr/>
                    <a:lstStyle/>
                    <a:p>
                      <a:pPr algn="ctr" fontAlgn="ctr"/>
                      <a:r>
                        <a:rPr lang="en-US" sz="1200" b="1" i="0" u="none" strike="noStrike" dirty="0">
                          <a:solidFill>
                            <a:srgbClr val="FF7F00"/>
                          </a:solidFill>
                          <a:effectLst/>
                          <a:latin typeface="+mn-lt"/>
                        </a:rPr>
                        <a:t>Community</a:t>
                      </a:r>
                    </a:p>
                    <a:p>
                      <a:pPr algn="ctr" fontAlgn="ctr"/>
                      <a:r>
                        <a:rPr lang="en-US" sz="1200" b="1" i="0" u="none" strike="noStrike" dirty="0">
                          <a:solidFill>
                            <a:srgbClr val="FF7F00"/>
                          </a:solidFill>
                          <a:effectLst/>
                          <a:latin typeface="+mn-lt"/>
                        </a:rPr>
                        <a:t>Acquired</a:t>
                      </a:r>
                    </a:p>
                    <a:p>
                      <a:pPr algn="ctr" fontAlgn="ctr"/>
                      <a:r>
                        <a:rPr lang="en-US" sz="1200" b="1" i="0" u="none" strike="noStrike" dirty="0">
                          <a:solidFill>
                            <a:srgbClr val="FF7F00"/>
                          </a:solidFill>
                          <a:effectLst/>
                          <a:latin typeface="+mn-lt"/>
                        </a:rPr>
                        <a:t>pneumonia</a:t>
                      </a:r>
                    </a:p>
                  </a:txBody>
                  <a:tcPr marL="7154" marR="7154" marT="715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48000"/>
                      </a:schemeClr>
                    </a:solidFill>
                  </a:tcPr>
                </a:tc>
                <a:tc>
                  <a:txBody>
                    <a:bodyPr/>
                    <a:lstStyle/>
                    <a:p>
                      <a:pPr algn="ctr" fontAlgn="ctr"/>
                      <a:r>
                        <a:rPr lang="en-US" sz="1200" b="1" i="0" u="none" strike="noStrike" dirty="0">
                          <a:solidFill>
                            <a:srgbClr val="B22222"/>
                          </a:solidFill>
                          <a:effectLst/>
                          <a:latin typeface="+mn-lt"/>
                        </a:rPr>
                        <a:t>COVID19</a:t>
                      </a:r>
                    </a:p>
                  </a:txBody>
                  <a:tcPr marL="7154" marR="7154" marT="715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48000"/>
                      </a:schemeClr>
                    </a:solidFill>
                  </a:tcPr>
                </a:tc>
                <a:extLst>
                  <a:ext uri="{0D108BD9-81ED-4DB2-BD59-A6C34878D82A}">
                    <a16:rowId xmlns:a16="http://schemas.microsoft.com/office/drawing/2014/main" val="4029432713"/>
                  </a:ext>
                </a:extLst>
              </a:tr>
              <a:tr h="157928">
                <a:tc>
                  <a:txBody>
                    <a:bodyPr/>
                    <a:lstStyle/>
                    <a:p>
                      <a:pPr algn="l" fontAlgn="ctr"/>
                      <a:r>
                        <a:rPr lang="en-US" sz="1200" b="1" i="0" u="none" strike="noStrike" dirty="0">
                          <a:solidFill>
                            <a:srgbClr val="000000"/>
                          </a:solidFill>
                          <a:effectLst/>
                          <a:latin typeface="+mn-lt"/>
                        </a:rPr>
                        <a:t>case</a:t>
                      </a:r>
                    </a:p>
                  </a:txBody>
                  <a:tcPr marL="7154" marR="7154" marT="7154" marB="0" anchor="ctr">
                    <a:lnL>
                      <a:noFill/>
                    </a:lnL>
                    <a:lnR>
                      <a:noFill/>
                    </a:lnR>
                    <a:lnT w="12700" cap="flat" cmpd="sng" algn="ctr">
                      <a:solidFill>
                        <a:schemeClr val="tx1"/>
                      </a:solidFill>
                      <a:prstDash val="solid"/>
                      <a:round/>
                      <a:headEnd type="none" w="med" len="med"/>
                      <a:tailEnd type="none" w="med" len="med"/>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29 (33.72%)</a:t>
                      </a:r>
                    </a:p>
                  </a:txBody>
                  <a:tcPr marL="7154" marR="7154" marT="7154" marB="0" anchor="ctr">
                    <a:lnL>
                      <a:noFill/>
                    </a:lnL>
                    <a:lnR>
                      <a:noFill/>
                    </a:lnR>
                    <a:lnT w="12700" cap="flat" cmpd="sng" algn="ctr">
                      <a:solidFill>
                        <a:schemeClr val="tx1"/>
                      </a:solidFill>
                      <a:prstDash val="solid"/>
                      <a:round/>
                      <a:headEnd type="none" w="med" len="med"/>
                      <a:tailEnd type="none" w="med" len="med"/>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25 (29.07%)</a:t>
                      </a:r>
                    </a:p>
                  </a:txBody>
                  <a:tcPr marL="7154" marR="7154" marT="7154" marB="0" anchor="ctr">
                    <a:lnL>
                      <a:noFill/>
                    </a:lnL>
                    <a:lnR>
                      <a:noFill/>
                    </a:lnR>
                    <a:lnT w="12700" cap="flat" cmpd="sng" algn="ctr">
                      <a:solidFill>
                        <a:schemeClr val="tx1"/>
                      </a:solidFill>
                      <a:prstDash val="solid"/>
                      <a:round/>
                      <a:headEnd type="none" w="med" len="med"/>
                      <a:tailEnd type="none" w="med" len="med"/>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32(37.21%)</a:t>
                      </a:r>
                    </a:p>
                  </a:txBody>
                  <a:tcPr marL="7154" marR="7154" marT="7154" marB="0" anchor="ctr">
                    <a:lnL>
                      <a:noFill/>
                    </a:lnL>
                    <a:lnR>
                      <a:noFill/>
                    </a:lnR>
                    <a:lnT w="12700" cap="flat" cmpd="sng" algn="ctr">
                      <a:solidFill>
                        <a:schemeClr val="tx1"/>
                      </a:solidFill>
                      <a:prstDash val="solid"/>
                      <a:round/>
                      <a:headEnd type="none" w="med" len="med"/>
                      <a:tailEnd type="none" w="med" len="med"/>
                    </a:lnT>
                    <a:lnB>
                      <a:noFill/>
                    </a:lnB>
                    <a:solidFill>
                      <a:schemeClr val="bg1">
                        <a:alpha val="48000"/>
                      </a:schemeClr>
                    </a:solidFill>
                  </a:tcPr>
                </a:tc>
                <a:extLst>
                  <a:ext uri="{0D108BD9-81ED-4DB2-BD59-A6C34878D82A}">
                    <a16:rowId xmlns:a16="http://schemas.microsoft.com/office/drawing/2014/main" val="4103354497"/>
                  </a:ext>
                </a:extLst>
              </a:tr>
              <a:tr h="157928">
                <a:tc>
                  <a:txBody>
                    <a:bodyPr/>
                    <a:lstStyle/>
                    <a:p>
                      <a:pPr algn="l" fontAlgn="ctr"/>
                      <a:r>
                        <a:rPr lang="en-US" sz="1200" b="1" i="0" u="none" strike="noStrike" dirty="0">
                          <a:solidFill>
                            <a:srgbClr val="000000"/>
                          </a:solidFill>
                          <a:effectLst/>
                          <a:latin typeface="+mn-lt"/>
                        </a:rPr>
                        <a:t>Sex</a:t>
                      </a: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948823585"/>
                  </a:ext>
                </a:extLst>
              </a:tr>
              <a:tr h="157928">
                <a:tc>
                  <a:txBody>
                    <a:bodyPr/>
                    <a:lstStyle/>
                    <a:p>
                      <a:pPr algn="r" fontAlgn="ctr"/>
                      <a:r>
                        <a:rPr lang="en-US" sz="1200" b="0" i="0" u="none" strike="noStrike">
                          <a:solidFill>
                            <a:srgbClr val="000000"/>
                          </a:solidFill>
                          <a:effectLst/>
                          <a:latin typeface="+mn-lt"/>
                        </a:rPr>
                        <a:t>female</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4 (18.18%)</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8 (36.36%)</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10 (45.45%)</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06082894"/>
                  </a:ext>
                </a:extLst>
              </a:tr>
              <a:tr h="157928">
                <a:tc>
                  <a:txBody>
                    <a:bodyPr/>
                    <a:lstStyle/>
                    <a:p>
                      <a:pPr algn="r" fontAlgn="ctr"/>
                      <a:r>
                        <a:rPr lang="en-US" sz="1200" b="0" i="0" u="none" strike="noStrike">
                          <a:solidFill>
                            <a:srgbClr val="000000"/>
                          </a:solidFill>
                          <a:effectLst/>
                          <a:latin typeface="+mn-lt"/>
                        </a:rPr>
                        <a:t>male</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5 (13.15%)</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11 (28.94%)</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22 (57.89%)</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2387529762"/>
                  </a:ext>
                </a:extLst>
              </a:tr>
              <a:tr h="157928">
                <a:tc>
                  <a:txBody>
                    <a:bodyPr/>
                    <a:lstStyle/>
                    <a:p>
                      <a:pPr algn="r" fontAlgn="ctr"/>
                      <a:r>
                        <a:rPr lang="en-US" sz="1200" b="0" i="0" u="none" strike="noStrike" dirty="0">
                          <a:solidFill>
                            <a:srgbClr val="000000"/>
                          </a:solidFill>
                          <a:effectLst/>
                          <a:latin typeface="+mn-lt"/>
                        </a:rPr>
                        <a:t>unspecified</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20 (76.92%)</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6(23.07%)</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758269650"/>
                  </a:ext>
                </a:extLst>
              </a:tr>
              <a:tr h="157928">
                <a:tc>
                  <a:txBody>
                    <a:bodyPr/>
                    <a:lstStyle/>
                    <a:p>
                      <a:pPr algn="l" fontAlgn="b"/>
                      <a:r>
                        <a:rPr lang="en-US" sz="1200" b="1" i="0" u="none" strike="noStrike">
                          <a:solidFill>
                            <a:srgbClr val="000000"/>
                          </a:solidFill>
                          <a:effectLst/>
                          <a:latin typeface="+mn-lt"/>
                        </a:rPr>
                        <a:t>Reads</a:t>
                      </a:r>
                    </a:p>
                  </a:txBody>
                  <a:tcPr marL="7154" marR="7154" marT="7154" marB="0" anchor="b">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246547366"/>
                  </a:ext>
                </a:extLst>
              </a:tr>
              <a:tr h="157928">
                <a:tc>
                  <a:txBody>
                    <a:bodyPr/>
                    <a:lstStyle/>
                    <a:p>
                      <a:pPr algn="r" fontAlgn="ctr"/>
                      <a:r>
                        <a:rPr lang="en-US" sz="1200" b="0" i="0" u="none" strike="noStrike">
                          <a:solidFill>
                            <a:srgbClr val="000000"/>
                          </a:solidFill>
                          <a:effectLst/>
                          <a:latin typeface="+mn-lt"/>
                        </a:rPr>
                        <a:t>paired</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29 (37.18%)</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25 (32.05%)</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24 (30.77%)</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2467983411"/>
                  </a:ext>
                </a:extLst>
              </a:tr>
              <a:tr h="157928">
                <a:tc>
                  <a:txBody>
                    <a:bodyPr/>
                    <a:lstStyle/>
                    <a:p>
                      <a:pPr algn="r" fontAlgn="ctr"/>
                      <a:r>
                        <a:rPr lang="en-US" sz="1200" b="0" i="0" u="none" strike="noStrike" dirty="0">
                          <a:solidFill>
                            <a:srgbClr val="000000"/>
                          </a:solidFill>
                          <a:effectLst/>
                          <a:latin typeface="+mn-lt"/>
                        </a:rPr>
                        <a:t>single</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8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419001268"/>
                  </a:ext>
                </a:extLst>
              </a:tr>
              <a:tr h="157928">
                <a:tc>
                  <a:txBody>
                    <a:bodyPr/>
                    <a:lstStyle/>
                    <a:p>
                      <a:pPr algn="r" fontAlgn="ctr"/>
                      <a:r>
                        <a:rPr lang="en-US" sz="1200" b="0" i="0" u="none" strike="noStrike">
                          <a:solidFill>
                            <a:srgbClr val="000000"/>
                          </a:solidFill>
                          <a:effectLst/>
                          <a:latin typeface="+mn-lt"/>
                        </a:rPr>
                        <a:t>unspecified</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187075668"/>
                  </a:ext>
                </a:extLst>
              </a:tr>
              <a:tr h="157928">
                <a:tc>
                  <a:txBody>
                    <a:bodyPr/>
                    <a:lstStyle/>
                    <a:p>
                      <a:pPr algn="l" fontAlgn="b"/>
                      <a:r>
                        <a:rPr lang="en-US" sz="1200" b="1" i="0" u="none" strike="noStrike">
                          <a:solidFill>
                            <a:srgbClr val="000000"/>
                          </a:solidFill>
                          <a:effectLst/>
                          <a:latin typeface="+mn-lt"/>
                        </a:rPr>
                        <a:t>Publication</a:t>
                      </a:r>
                    </a:p>
                  </a:txBody>
                  <a:tcPr marL="7154" marR="7154" marT="7154" marB="0" anchor="b">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868793122"/>
                  </a:ext>
                </a:extLst>
              </a:tr>
              <a:tr h="157928">
                <a:tc>
                  <a:txBody>
                    <a:bodyPr/>
                    <a:lstStyle/>
                    <a:p>
                      <a:pPr algn="r" fontAlgn="ctr"/>
                      <a:r>
                        <a:rPr lang="en-US" sz="1200" b="0" i="0" u="none" strike="noStrike">
                          <a:solidFill>
                            <a:srgbClr val="000000"/>
                          </a:solidFill>
                          <a:effectLst/>
                          <a:latin typeface="+mn-lt"/>
                        </a:rPr>
                        <a:t>Chen</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565795614"/>
                  </a:ext>
                </a:extLst>
              </a:tr>
              <a:tr h="157928">
                <a:tc>
                  <a:txBody>
                    <a:bodyPr/>
                    <a:lstStyle/>
                    <a:p>
                      <a:pPr algn="r" fontAlgn="ctr"/>
                      <a:r>
                        <a:rPr lang="en-US" sz="1200" b="0" i="0" u="none" strike="noStrike">
                          <a:solidFill>
                            <a:srgbClr val="000000"/>
                          </a:solidFill>
                          <a:effectLst/>
                          <a:latin typeface="+mn-lt"/>
                        </a:rPr>
                        <a:t>Ren</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9 (100%)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3486800056"/>
                  </a:ext>
                </a:extLst>
              </a:tr>
              <a:tr h="157928">
                <a:tc>
                  <a:txBody>
                    <a:bodyPr/>
                    <a:lstStyle/>
                    <a:p>
                      <a:pPr algn="r" fontAlgn="ctr"/>
                      <a:r>
                        <a:rPr lang="en-US" sz="1200" b="0" i="0" u="none" strike="noStrike" dirty="0">
                          <a:solidFill>
                            <a:srgbClr val="000000"/>
                          </a:solidFill>
                          <a:effectLst/>
                          <a:latin typeface="+mn-lt"/>
                        </a:rPr>
                        <a:t>Shen</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20 (32.79%)</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25 (40.98%)</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16 (40.98%)</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992382949"/>
                  </a:ext>
                </a:extLst>
              </a:tr>
              <a:tr h="157928">
                <a:tc>
                  <a:txBody>
                    <a:bodyPr/>
                    <a:lstStyle/>
                    <a:p>
                      <a:pPr algn="r" fontAlgn="ctr"/>
                      <a:r>
                        <a:rPr lang="en-US" sz="1200" b="0" i="0" u="none" strike="noStrike" dirty="0">
                          <a:solidFill>
                            <a:srgbClr val="000000"/>
                          </a:solidFill>
                          <a:effectLst/>
                          <a:latin typeface="+mn-lt"/>
                        </a:rPr>
                        <a:t>Wu</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1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3772638670"/>
                  </a:ext>
                </a:extLst>
              </a:tr>
              <a:tr h="157928">
                <a:tc>
                  <a:txBody>
                    <a:bodyPr/>
                    <a:lstStyle/>
                    <a:p>
                      <a:pPr algn="r" fontAlgn="ctr"/>
                      <a:r>
                        <a:rPr lang="en-US" sz="1200" b="0" i="0" u="none" strike="noStrike">
                          <a:solidFill>
                            <a:srgbClr val="000000"/>
                          </a:solidFill>
                          <a:effectLst/>
                          <a:latin typeface="+mn-lt"/>
                        </a:rPr>
                        <a:t>Xiong</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4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874442920"/>
                  </a:ext>
                </a:extLst>
              </a:tr>
              <a:tr h="157928">
                <a:tc>
                  <a:txBody>
                    <a:bodyPr/>
                    <a:lstStyle/>
                    <a:p>
                      <a:pPr algn="r" fontAlgn="ctr"/>
                      <a:r>
                        <a:rPr lang="en-US" sz="1200" b="0" i="0" u="none" strike="noStrike">
                          <a:solidFill>
                            <a:srgbClr val="000000"/>
                          </a:solidFill>
                          <a:effectLst/>
                          <a:latin typeface="+mn-lt"/>
                        </a:rPr>
                        <a:t>Zhou</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9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582313315"/>
                  </a:ext>
                </a:extLst>
              </a:tr>
              <a:tr h="309910">
                <a:tc>
                  <a:txBody>
                    <a:bodyPr/>
                    <a:lstStyle/>
                    <a:p>
                      <a:pPr algn="l" fontAlgn="ctr"/>
                      <a:r>
                        <a:rPr lang="en-US" sz="1200" b="1" i="0" u="none" strike="noStrike" dirty="0">
                          <a:solidFill>
                            <a:srgbClr val="000000"/>
                          </a:solidFill>
                          <a:effectLst/>
                          <a:latin typeface="+mn-lt"/>
                        </a:rPr>
                        <a:t>Numeric</a:t>
                      </a:r>
                      <a:r>
                        <a:rPr lang="en-US" sz="1200" b="0" i="0" u="none" strike="noStrike" dirty="0">
                          <a:solidFill>
                            <a:srgbClr val="000000"/>
                          </a:solidFill>
                          <a:effectLst/>
                          <a:latin typeface="+mn-lt"/>
                        </a:rPr>
                        <a:t>, </a:t>
                      </a:r>
                    </a:p>
                    <a:p>
                      <a:pPr algn="r" fontAlgn="ctr"/>
                      <a:r>
                        <a:rPr lang="en-US" sz="1200" b="0" i="0" u="none" strike="noStrike" dirty="0">
                          <a:solidFill>
                            <a:srgbClr val="000000"/>
                          </a:solidFill>
                          <a:effectLst/>
                          <a:latin typeface="+mn-lt"/>
                        </a:rPr>
                        <a:t>mean ± SD (n)</a:t>
                      </a: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4031938977"/>
                  </a:ext>
                </a:extLst>
              </a:tr>
              <a:tr h="309910">
                <a:tc>
                  <a:txBody>
                    <a:bodyPr/>
                    <a:lstStyle/>
                    <a:p>
                      <a:pPr algn="r" fontAlgn="ctr"/>
                      <a:r>
                        <a:rPr lang="en-US" sz="1200" b="0" i="0" u="none" strike="noStrike">
                          <a:solidFill>
                            <a:srgbClr val="000000"/>
                          </a:solidFill>
                          <a:effectLst/>
                          <a:latin typeface="+mn-lt"/>
                        </a:rPr>
                        <a:t>Age</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53.2  ±  13.3 (n=9)</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51.2  ±  19.8 (n=17)</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47.3  ±  11.5 (n=32)</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413104369"/>
                  </a:ext>
                </a:extLst>
              </a:tr>
              <a:tr h="309910">
                <a:tc>
                  <a:txBody>
                    <a:bodyPr/>
                    <a:lstStyle/>
                    <a:p>
                      <a:pPr algn="r" fontAlgn="ctr"/>
                      <a:r>
                        <a:rPr lang="en-US" sz="1200" b="0" i="0" u="none" strike="noStrike" dirty="0">
                          <a:solidFill>
                            <a:srgbClr val="000000"/>
                          </a:solidFill>
                          <a:effectLst/>
                          <a:latin typeface="+mn-lt"/>
                        </a:rPr>
                        <a:t>Temp. °C</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38.4  ±  0.91 (n=15)</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38.4  ±  0.715 (n=8)</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234113124"/>
                  </a:ext>
                </a:extLst>
              </a:tr>
              <a:tr h="309910">
                <a:tc>
                  <a:txBody>
                    <a:bodyPr/>
                    <a:lstStyle/>
                    <a:p>
                      <a:pPr algn="r" fontAlgn="ctr"/>
                      <a:r>
                        <a:rPr lang="en-US" sz="1200" b="0" i="0" u="none" strike="noStrike" dirty="0">
                          <a:solidFill>
                            <a:srgbClr val="000000"/>
                          </a:solidFill>
                          <a:effectLst/>
                          <a:latin typeface="+mn-lt"/>
                        </a:rPr>
                        <a:t>days after onset</a:t>
                      </a:r>
                    </a:p>
                  </a:txBody>
                  <a:tcPr marL="7154" marR="7154" marT="7154" marB="0" anchor="ctr">
                    <a:lnL>
                      <a:noFill/>
                    </a:lnL>
                    <a:lnR>
                      <a:noFill/>
                    </a:lnR>
                    <a:lnT>
                      <a:noFill/>
                    </a:lnT>
                    <a:lnB>
                      <a:noFill/>
                    </a:lnB>
                    <a:solidFill>
                      <a:schemeClr val="bg1">
                        <a:alpha val="48000"/>
                      </a:schemeClr>
                    </a:solidFill>
                  </a:tcPr>
                </a:tc>
                <a:tc>
                  <a:txBody>
                    <a:bodyPr/>
                    <a:lstStyle/>
                    <a:p>
                      <a:pPr algn="ctr" fontAlgn="b"/>
                      <a:r>
                        <a:rPr lang="en-US" sz="1200" b="0" i="0" u="none" strike="noStrike" dirty="0">
                          <a:solidFill>
                            <a:srgbClr val="000000"/>
                          </a:solidFill>
                          <a:effectLst/>
                          <a:latin typeface="+mn-lt"/>
                        </a:rPr>
                        <a:t>-</a:t>
                      </a:r>
                    </a:p>
                  </a:txBody>
                  <a:tcPr marL="7154" marR="7154" marT="7154" marB="0" anchor="b">
                    <a:lnL>
                      <a:noFill/>
                    </a:lnL>
                    <a:lnR>
                      <a:noFill/>
                    </a:lnR>
                    <a:lnT>
                      <a:noFill/>
                    </a:lnT>
                    <a:lnB>
                      <a:noFill/>
                    </a:lnB>
                    <a:solidFill>
                      <a:schemeClr val="bg1">
                        <a:alpha val="48000"/>
                      </a:schemeClr>
                    </a:solidFill>
                  </a:tcPr>
                </a:tc>
                <a:tc>
                  <a:txBody>
                    <a:bodyPr/>
                    <a:lstStyle/>
                    <a:p>
                      <a:pPr algn="ctr" fontAlgn="b"/>
                      <a:r>
                        <a:rPr lang="en-US" sz="1200" b="0" i="0" u="none" strike="noStrike" dirty="0">
                          <a:solidFill>
                            <a:srgbClr val="000000"/>
                          </a:solidFill>
                          <a:effectLst/>
                          <a:latin typeface="+mn-lt"/>
                        </a:rPr>
                        <a:t>9.07  ±  3.17 (n=14)</a:t>
                      </a:r>
                    </a:p>
                  </a:txBody>
                  <a:tcPr marL="7154" marR="7154" marT="7154" marB="0" anchor="b">
                    <a:lnL>
                      <a:noFill/>
                    </a:lnL>
                    <a:lnR>
                      <a:noFill/>
                    </a:lnR>
                    <a:lnT>
                      <a:noFill/>
                    </a:lnT>
                    <a:lnB>
                      <a:noFill/>
                    </a:lnB>
                    <a:solidFill>
                      <a:schemeClr val="bg1">
                        <a:alpha val="48000"/>
                      </a:schemeClr>
                    </a:solidFill>
                  </a:tcPr>
                </a:tc>
                <a:tc>
                  <a:txBody>
                    <a:bodyPr/>
                    <a:lstStyle/>
                    <a:p>
                      <a:pPr algn="ctr" fontAlgn="b"/>
                      <a:r>
                        <a:rPr lang="en-US" sz="1200" b="0" i="0" u="none" strike="noStrike" dirty="0">
                          <a:solidFill>
                            <a:srgbClr val="000000"/>
                          </a:solidFill>
                          <a:effectLst/>
                          <a:latin typeface="+mn-lt"/>
                        </a:rPr>
                        <a:t>12.05  ±  6.5 (n=41)</a:t>
                      </a:r>
                    </a:p>
                  </a:txBody>
                  <a:tcPr marL="7154" marR="7154" marT="7154" marB="0" anchor="b">
                    <a:lnL>
                      <a:noFill/>
                    </a:lnL>
                    <a:lnR>
                      <a:noFill/>
                    </a:lnR>
                    <a:lnT>
                      <a:noFill/>
                    </a:lnT>
                    <a:lnB>
                      <a:noFill/>
                    </a:lnB>
                    <a:solidFill>
                      <a:schemeClr val="bg1">
                        <a:alpha val="48000"/>
                      </a:schemeClr>
                    </a:solidFill>
                  </a:tcPr>
                </a:tc>
                <a:extLst>
                  <a:ext uri="{0D108BD9-81ED-4DB2-BD59-A6C34878D82A}">
                    <a16:rowId xmlns:a16="http://schemas.microsoft.com/office/drawing/2014/main" val="1862245358"/>
                  </a:ext>
                </a:extLst>
              </a:tr>
            </a:tbl>
          </a:graphicData>
        </a:graphic>
      </p:graphicFrame>
      <p:graphicFrame>
        <p:nvGraphicFramePr>
          <p:cNvPr id="18" name="Table 17">
            <a:extLst>
              <a:ext uri="{FF2B5EF4-FFF2-40B4-BE49-F238E27FC236}">
                <a16:creationId xmlns:a16="http://schemas.microsoft.com/office/drawing/2014/main" id="{8A27EB3E-4CFF-4FC0-8A93-542854D70170}"/>
              </a:ext>
            </a:extLst>
          </p:cNvPr>
          <p:cNvGraphicFramePr>
            <a:graphicFrameLocks noGrp="1"/>
          </p:cNvGraphicFramePr>
          <p:nvPr>
            <p:extLst>
              <p:ext uri="{D42A27DB-BD31-4B8C-83A1-F6EECF244321}">
                <p14:modId xmlns:p14="http://schemas.microsoft.com/office/powerpoint/2010/main" val="1535323755"/>
              </p:ext>
            </p:extLst>
          </p:nvPr>
        </p:nvGraphicFramePr>
        <p:xfrm>
          <a:off x="7441369" y="2352592"/>
          <a:ext cx="3062838" cy="2649348"/>
        </p:xfrm>
        <a:graphic>
          <a:graphicData uri="http://schemas.openxmlformats.org/drawingml/2006/table">
            <a:tbl>
              <a:tblPr/>
              <a:tblGrid>
                <a:gridCol w="1132329">
                  <a:extLst>
                    <a:ext uri="{9D8B030D-6E8A-4147-A177-3AD203B41FA5}">
                      <a16:colId xmlns:a16="http://schemas.microsoft.com/office/drawing/2014/main" val="1588528852"/>
                    </a:ext>
                  </a:extLst>
                </a:gridCol>
                <a:gridCol w="1930509">
                  <a:extLst>
                    <a:ext uri="{9D8B030D-6E8A-4147-A177-3AD203B41FA5}">
                      <a16:colId xmlns:a16="http://schemas.microsoft.com/office/drawing/2014/main" val="3065777549"/>
                    </a:ext>
                  </a:extLst>
                </a:gridCol>
              </a:tblGrid>
              <a:tr h="72989">
                <a:tc gridSpan="2">
                  <a:txBody>
                    <a:bodyPr/>
                    <a:lstStyle/>
                    <a:p>
                      <a:pPr algn="ctr" fontAlgn="ctr"/>
                      <a:r>
                        <a:rPr lang="en-US" sz="1200" b="1" i="0" u="none" strike="noStrike" dirty="0">
                          <a:solidFill>
                            <a:srgbClr val="000000"/>
                          </a:solidFill>
                          <a:effectLst/>
                          <a:latin typeface="+mn-lt"/>
                        </a:rPr>
                        <a:t>COVID19  Sample Characteristics</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chemeClr val="bg1">
                        <a:alpha val="50000"/>
                      </a:schemeClr>
                    </a:solidFill>
                  </a:tcPr>
                </a:tc>
                <a:tc hMerge="1">
                  <a:txBody>
                    <a:bodyPr/>
                    <a:lstStyle/>
                    <a:p>
                      <a:endParaRPr lang="en-US"/>
                    </a:p>
                  </a:txBody>
                  <a:tcPr/>
                </a:tc>
                <a:extLst>
                  <a:ext uri="{0D108BD9-81ED-4DB2-BD59-A6C34878D82A}">
                    <a16:rowId xmlns:a16="http://schemas.microsoft.com/office/drawing/2014/main" val="3615845611"/>
                  </a:ext>
                </a:extLst>
              </a:tr>
              <a:tr h="66944">
                <a:tc>
                  <a:txBody>
                    <a:bodyPr/>
                    <a:lstStyle/>
                    <a:p>
                      <a:pPr algn="l" fontAlgn="ctr"/>
                      <a:r>
                        <a:rPr lang="en-US" sz="1200" b="1" i="0" u="none" strike="noStrike" dirty="0">
                          <a:solidFill>
                            <a:srgbClr val="000000"/>
                          </a:solidFill>
                          <a:effectLst/>
                          <a:latin typeface="+mn-lt"/>
                        </a:rPr>
                        <a:t>outcome </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chemeClr val="bg1">
                        <a:alpha val="50000"/>
                      </a:schemeClr>
                    </a:solidFill>
                  </a:tcPr>
                </a:tc>
                <a:tc>
                  <a:txBody>
                    <a:bodyPr/>
                    <a:lstStyle/>
                    <a:p>
                      <a:pPr algn="ctr" fontAlgn="ctr"/>
                      <a:r>
                        <a:rPr lang="en-US" sz="1200" b="1" i="1" u="none" strike="noStrike" dirty="0">
                          <a:solidFill>
                            <a:srgbClr val="000000"/>
                          </a:solidFill>
                          <a:effectLst/>
                          <a:latin typeface="+mn-lt"/>
                        </a:rPr>
                        <a:t>n </a:t>
                      </a:r>
                      <a:r>
                        <a:rPr lang="en-US" sz="1200" b="1" i="0" u="none" strike="noStrike" dirty="0">
                          <a:solidFill>
                            <a:srgbClr val="000000"/>
                          </a:solidFill>
                          <a:effectLst/>
                          <a:latin typeface="+mn-lt"/>
                        </a:rPr>
                        <a:t>=32</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chemeClr val="bg1">
                        <a:alpha val="50000"/>
                      </a:schemeClr>
                    </a:solidFill>
                  </a:tcPr>
                </a:tc>
                <a:extLst>
                  <a:ext uri="{0D108BD9-81ED-4DB2-BD59-A6C34878D82A}">
                    <a16:rowId xmlns:a16="http://schemas.microsoft.com/office/drawing/2014/main" val="2590833759"/>
                  </a:ext>
                </a:extLst>
              </a:tr>
              <a:tr h="66944">
                <a:tc>
                  <a:txBody>
                    <a:bodyPr/>
                    <a:lstStyle/>
                    <a:p>
                      <a:pPr algn="r" fontAlgn="ctr"/>
                      <a:r>
                        <a:rPr lang="en-US" sz="1200" b="1" i="0" u="none" strike="noStrike" dirty="0">
                          <a:solidFill>
                            <a:srgbClr val="000000"/>
                          </a:solidFill>
                          <a:effectLst/>
                          <a:latin typeface="+mn-lt"/>
                        </a:rPr>
                        <a:t>Deceased</a:t>
                      </a:r>
                    </a:p>
                  </a:txBody>
                  <a:tcPr marL="7419" marR="7419" marT="7419" marB="0" anchor="ctr">
                    <a:lnL>
                      <a:noFill/>
                    </a:lnL>
                    <a:lnR>
                      <a:noFill/>
                    </a:lnR>
                    <a:lnT>
                      <a:noFill/>
                    </a:lnT>
                    <a:lnB>
                      <a:noFill/>
                    </a:lnB>
                    <a:solidFill>
                      <a:schemeClr val="bg1">
                        <a:alpha val="50000"/>
                      </a:schemeClr>
                    </a:solidFill>
                  </a:tcPr>
                </a:tc>
                <a:tc>
                  <a:txBody>
                    <a:bodyPr/>
                    <a:lstStyle/>
                    <a:p>
                      <a:pPr algn="ctr" fontAlgn="ctr"/>
                      <a:r>
                        <a:rPr lang="en-US" sz="1200" b="0" i="0" u="none" strike="noStrike" dirty="0">
                          <a:solidFill>
                            <a:srgbClr val="000000"/>
                          </a:solidFill>
                          <a:effectLst/>
                          <a:latin typeface="+mn-lt"/>
                        </a:rPr>
                        <a:t>10 (31.25%)</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766398233"/>
                  </a:ext>
                </a:extLst>
              </a:tr>
              <a:tr h="66944">
                <a:tc>
                  <a:txBody>
                    <a:bodyPr/>
                    <a:lstStyle/>
                    <a:p>
                      <a:pPr algn="r" fontAlgn="ctr"/>
                      <a:r>
                        <a:rPr lang="en-US" sz="1200" b="1" i="0" u="none" strike="noStrike" dirty="0">
                          <a:solidFill>
                            <a:schemeClr val="accent4">
                              <a:lumMod val="75000"/>
                            </a:schemeClr>
                          </a:solidFill>
                          <a:effectLst/>
                          <a:latin typeface="+mn-lt"/>
                        </a:rPr>
                        <a:t>Survived</a:t>
                      </a:r>
                    </a:p>
                  </a:txBody>
                  <a:tcPr marL="7419" marR="7419" marT="7419" marB="0" anchor="ctr">
                    <a:lnL>
                      <a:noFill/>
                    </a:lnL>
                    <a:lnR>
                      <a:noFill/>
                    </a:lnR>
                    <a:lnT>
                      <a:noFill/>
                    </a:lnT>
                    <a:lnB>
                      <a:noFill/>
                    </a:lnB>
                    <a:solidFill>
                      <a:schemeClr val="bg1">
                        <a:alpha val="50000"/>
                      </a:schemeClr>
                    </a:solidFill>
                  </a:tcPr>
                </a:tc>
                <a:tc>
                  <a:txBody>
                    <a:bodyPr/>
                    <a:lstStyle/>
                    <a:p>
                      <a:pPr algn="ctr" fontAlgn="ctr"/>
                      <a:r>
                        <a:rPr lang="en-US" sz="1200" b="0" i="0" u="none" strike="noStrike" dirty="0">
                          <a:solidFill>
                            <a:srgbClr val="000000"/>
                          </a:solidFill>
                          <a:effectLst/>
                          <a:latin typeface="+mn-lt"/>
                        </a:rPr>
                        <a:t>15 (46.87%)</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3214976987"/>
                  </a:ext>
                </a:extLst>
              </a:tr>
              <a:tr h="66944">
                <a:tc>
                  <a:txBody>
                    <a:bodyPr/>
                    <a:lstStyle/>
                    <a:p>
                      <a:pPr algn="r" fontAlgn="ctr"/>
                      <a:r>
                        <a:rPr lang="en-US" sz="1200" b="0" i="0" u="none" strike="noStrike" dirty="0">
                          <a:solidFill>
                            <a:srgbClr val="000000"/>
                          </a:solidFill>
                          <a:effectLst/>
                          <a:latin typeface="+mn-lt"/>
                        </a:rPr>
                        <a:t>Unspecified</a:t>
                      </a:r>
                    </a:p>
                  </a:txBody>
                  <a:tcPr marL="7419" marR="7419" marT="7419" marB="0" anchor="ctr">
                    <a:lnL>
                      <a:noFill/>
                    </a:lnL>
                    <a:lnR>
                      <a:noFill/>
                    </a:lnR>
                    <a:lnT>
                      <a:noFill/>
                    </a:lnT>
                    <a:lnB>
                      <a:noFill/>
                    </a:lnB>
                    <a:solidFill>
                      <a:schemeClr val="bg1">
                        <a:alpha val="50000"/>
                      </a:schemeClr>
                    </a:solidFill>
                  </a:tcPr>
                </a:tc>
                <a:tc>
                  <a:txBody>
                    <a:bodyPr/>
                    <a:lstStyle/>
                    <a:p>
                      <a:pPr algn="ctr" fontAlgn="ctr"/>
                      <a:r>
                        <a:rPr lang="en-US" sz="1200" b="0" i="0" u="none" strike="noStrike" dirty="0">
                          <a:solidFill>
                            <a:srgbClr val="000000"/>
                          </a:solidFill>
                          <a:effectLst/>
                          <a:latin typeface="+mn-lt"/>
                        </a:rPr>
                        <a:t>7 (21.88%)</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873869743"/>
                  </a:ext>
                </a:extLst>
              </a:tr>
              <a:tr h="66944">
                <a:tc>
                  <a:txBody>
                    <a:bodyPr/>
                    <a:lstStyle/>
                    <a:p>
                      <a:pPr algn="l" fontAlgn="ctr"/>
                      <a:r>
                        <a:rPr lang="en-US" sz="1200" b="1" i="0" u="none" strike="noStrike" dirty="0">
                          <a:solidFill>
                            <a:srgbClr val="000000"/>
                          </a:solidFill>
                          <a:effectLst/>
                          <a:latin typeface="+mn-lt"/>
                        </a:rPr>
                        <a:t>Cough</a:t>
                      </a:r>
                    </a:p>
                  </a:txBody>
                  <a:tcPr marL="7419" marR="7419" marT="7419" marB="0" anchor="ctr">
                    <a:lnL>
                      <a:noFill/>
                    </a:lnL>
                    <a:lnR>
                      <a:noFill/>
                    </a:lnR>
                    <a:lnT>
                      <a:noFill/>
                    </a:lnT>
                    <a:lnB>
                      <a:noFill/>
                    </a:lnB>
                    <a:solidFill>
                      <a:schemeClr val="bg1">
                        <a:alpha val="50000"/>
                      </a:schemeClr>
                    </a:solidFill>
                  </a:tcPr>
                </a:tc>
                <a:tc>
                  <a:txBody>
                    <a:bodyPr/>
                    <a:lstStyle/>
                    <a:p>
                      <a:pPr algn="ctr" fontAlgn="ctr"/>
                      <a:r>
                        <a:rPr lang="en-US" sz="1200" b="0" i="0" u="none" strike="noStrike" dirty="0">
                          <a:solidFill>
                            <a:srgbClr val="000000"/>
                          </a:solidFill>
                          <a:effectLst/>
                          <a:latin typeface="+mn-lt"/>
                        </a:rPr>
                        <a:t> </a:t>
                      </a:r>
                      <a:endParaRPr lang="en-US" sz="1200" b="1" i="0" u="none" strike="noStrike" dirty="0">
                        <a:solidFill>
                          <a:srgbClr val="000000"/>
                        </a:solidFill>
                        <a:effectLst/>
                        <a:latin typeface="+mn-lt"/>
                      </a:endParaRP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1810149052"/>
                  </a:ext>
                </a:extLst>
              </a:tr>
              <a:tr h="146518">
                <a:tc>
                  <a:txBody>
                    <a:bodyPr/>
                    <a:lstStyle/>
                    <a:p>
                      <a:pPr algn="r" fontAlgn="b"/>
                      <a:r>
                        <a:rPr lang="en-US" sz="1200" b="0" i="0" u="none" strike="noStrike" dirty="0">
                          <a:solidFill>
                            <a:srgbClr val="000000"/>
                          </a:solidFill>
                          <a:effectLst/>
                          <a:latin typeface="+mn-lt"/>
                        </a:rPr>
                        <a:t>aggravated</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1 (2.13%)</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4148651150"/>
                  </a:ext>
                </a:extLst>
              </a:tr>
              <a:tr h="66944">
                <a:tc>
                  <a:txBody>
                    <a:bodyPr/>
                    <a:lstStyle/>
                    <a:p>
                      <a:pPr algn="r" fontAlgn="b"/>
                      <a:r>
                        <a:rPr lang="en-US" sz="1200" b="0" i="0" u="none" strike="noStrike">
                          <a:solidFill>
                            <a:srgbClr val="000000"/>
                          </a:solidFill>
                          <a:effectLst/>
                          <a:latin typeface="+mn-lt"/>
                        </a:rPr>
                        <a:t>expectoration</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3 (9.38%)</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2944329017"/>
                  </a:ext>
                </a:extLst>
              </a:tr>
              <a:tr h="66944">
                <a:tc>
                  <a:txBody>
                    <a:bodyPr/>
                    <a:lstStyle/>
                    <a:p>
                      <a:pPr algn="r" fontAlgn="b"/>
                      <a:r>
                        <a:rPr lang="en-US" sz="1200" b="0" i="0" u="none" strike="noStrike">
                          <a:solidFill>
                            <a:srgbClr val="000000"/>
                          </a:solidFill>
                          <a:effectLst/>
                          <a:latin typeface="+mn-lt"/>
                        </a:rPr>
                        <a:t>intermittent</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2 (6.25%)</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1806731843"/>
                  </a:ext>
                </a:extLst>
              </a:tr>
              <a:tr h="66944">
                <a:tc>
                  <a:txBody>
                    <a:bodyPr/>
                    <a:lstStyle/>
                    <a:p>
                      <a:pPr algn="r" fontAlgn="b"/>
                      <a:r>
                        <a:rPr lang="en-US" sz="1200" b="0" i="0" u="none" strike="noStrike">
                          <a:solidFill>
                            <a:srgbClr val="000000"/>
                          </a:solidFill>
                          <a:effectLst/>
                          <a:latin typeface="+mn-lt"/>
                        </a:rPr>
                        <a:t>yes</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6 (18.75%)</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199351237"/>
                  </a:ext>
                </a:extLst>
              </a:tr>
              <a:tr h="102820">
                <a:tc>
                  <a:txBody>
                    <a:bodyPr/>
                    <a:lstStyle/>
                    <a:p>
                      <a:pPr algn="r" fontAlgn="b"/>
                      <a:r>
                        <a:rPr lang="en-US" sz="1200" b="0" i="0" u="none" strike="noStrike">
                          <a:solidFill>
                            <a:srgbClr val="000000"/>
                          </a:solidFill>
                          <a:effectLst/>
                          <a:latin typeface="+mn-lt"/>
                        </a:rPr>
                        <a:t>Unspecified</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20 (62.5%)</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1774856815"/>
                  </a:ext>
                </a:extLst>
              </a:tr>
              <a:tr h="131277">
                <a:tc>
                  <a:txBody>
                    <a:bodyPr/>
                    <a:lstStyle/>
                    <a:p>
                      <a:pPr algn="l" fontAlgn="t"/>
                      <a:r>
                        <a:rPr lang="en-US" sz="1200" b="1" i="0" u="none" strike="noStrike" dirty="0">
                          <a:solidFill>
                            <a:srgbClr val="000000"/>
                          </a:solidFill>
                          <a:effectLst/>
                          <a:latin typeface="+mn-lt"/>
                        </a:rPr>
                        <a:t>days delayed</a:t>
                      </a:r>
                    </a:p>
                    <a:p>
                      <a:pPr algn="l" fontAlgn="t"/>
                      <a:r>
                        <a:rPr lang="en-US" sz="1200" b="1" i="0" u="none" strike="noStrike" dirty="0">
                          <a:solidFill>
                            <a:srgbClr val="000000"/>
                          </a:solidFill>
                          <a:effectLst/>
                          <a:latin typeface="+mn-lt"/>
                        </a:rPr>
                        <a:t>hospitalization</a:t>
                      </a:r>
                    </a:p>
                    <a:p>
                      <a:pPr algn="ctr" fontAlgn="t"/>
                      <a:r>
                        <a:rPr lang="en-US" sz="1200" b="0" i="0" u="none" strike="noStrike" dirty="0">
                          <a:solidFill>
                            <a:srgbClr val="000000"/>
                          </a:solidFill>
                          <a:effectLst/>
                          <a:latin typeface="+mn-lt"/>
                        </a:rPr>
                        <a:t>mean ± SD (n)</a:t>
                      </a:r>
                    </a:p>
                  </a:txBody>
                  <a:tcPr marL="7419" marR="7419" marT="7419" marB="0">
                    <a:lnL>
                      <a:noFill/>
                    </a:lnL>
                    <a:lnR>
                      <a:noFill/>
                    </a:lnR>
                    <a:lnT>
                      <a:noFill/>
                    </a:lnT>
                    <a:lnB>
                      <a:noFill/>
                    </a:lnB>
                    <a:solidFill>
                      <a:schemeClr val="bg1">
                        <a:alpha val="50000"/>
                      </a:schemeClr>
                    </a:solidFill>
                  </a:tcPr>
                </a:tc>
                <a:tc>
                  <a:txBody>
                    <a:bodyPr/>
                    <a:lstStyle/>
                    <a:p>
                      <a:pPr algn="ctr" fontAlgn="t"/>
                      <a:r>
                        <a:rPr lang="en-US" sz="1200" b="0" i="0" u="none" strike="noStrike" dirty="0">
                          <a:solidFill>
                            <a:srgbClr val="000000"/>
                          </a:solidFill>
                          <a:effectLst/>
                          <a:latin typeface="+mn-lt"/>
                        </a:rPr>
                        <a:t>5.27  ±  3.29 (n=11)</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234887508"/>
                  </a:ext>
                </a:extLst>
              </a:tr>
            </a:tbl>
          </a:graphicData>
        </a:graphic>
      </p:graphicFrame>
    </p:spTree>
    <p:extLst>
      <p:ext uri="{BB962C8B-B14F-4D97-AF65-F5344CB8AC3E}">
        <p14:creationId xmlns:p14="http://schemas.microsoft.com/office/powerpoint/2010/main" val="280210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210AA8C-02BB-424D-8D95-6F169A799312}"/>
              </a:ext>
            </a:extLst>
          </p:cNvPr>
          <p:cNvGraphicFramePr>
            <a:graphicFrameLocks noGrp="1"/>
          </p:cNvGraphicFramePr>
          <p:nvPr>
            <p:extLst>
              <p:ext uri="{D42A27DB-BD31-4B8C-83A1-F6EECF244321}">
                <p14:modId xmlns:p14="http://schemas.microsoft.com/office/powerpoint/2010/main" val="2544284999"/>
              </p:ext>
            </p:extLst>
          </p:nvPr>
        </p:nvGraphicFramePr>
        <p:xfrm>
          <a:off x="2260315" y="1131770"/>
          <a:ext cx="7525693" cy="5558623"/>
        </p:xfrm>
        <a:graphic>
          <a:graphicData uri="http://schemas.openxmlformats.org/drawingml/2006/table">
            <a:tbl>
              <a:tblPr/>
              <a:tblGrid>
                <a:gridCol w="1284269">
                  <a:extLst>
                    <a:ext uri="{9D8B030D-6E8A-4147-A177-3AD203B41FA5}">
                      <a16:colId xmlns:a16="http://schemas.microsoft.com/office/drawing/2014/main" val="3546241462"/>
                    </a:ext>
                  </a:extLst>
                </a:gridCol>
                <a:gridCol w="2439452">
                  <a:extLst>
                    <a:ext uri="{9D8B030D-6E8A-4147-A177-3AD203B41FA5}">
                      <a16:colId xmlns:a16="http://schemas.microsoft.com/office/drawing/2014/main" val="3395282288"/>
                    </a:ext>
                  </a:extLst>
                </a:gridCol>
                <a:gridCol w="3302657">
                  <a:extLst>
                    <a:ext uri="{9D8B030D-6E8A-4147-A177-3AD203B41FA5}">
                      <a16:colId xmlns:a16="http://schemas.microsoft.com/office/drawing/2014/main" val="2712788124"/>
                    </a:ext>
                  </a:extLst>
                </a:gridCol>
                <a:gridCol w="499315">
                  <a:extLst>
                    <a:ext uri="{9D8B030D-6E8A-4147-A177-3AD203B41FA5}">
                      <a16:colId xmlns:a16="http://schemas.microsoft.com/office/drawing/2014/main" val="1204264534"/>
                    </a:ext>
                  </a:extLst>
                </a:gridCol>
              </a:tblGrid>
              <a:tr h="186947">
                <a:tc>
                  <a:txBody>
                    <a:bodyPr/>
                    <a:lstStyle/>
                    <a:p>
                      <a:pPr algn="ctr" fontAlgn="ctr"/>
                      <a:r>
                        <a:rPr lang="en-US" sz="1200" b="1" i="0" u="none" strike="noStrike" dirty="0">
                          <a:solidFill>
                            <a:srgbClr val="000000"/>
                          </a:solidFill>
                          <a:effectLst/>
                          <a:latin typeface="Calibri" panose="020F0502020204030204" pitchFamily="34" charset="0"/>
                        </a:rPr>
                        <a:t>Ontology</a:t>
                      </a:r>
                    </a:p>
                  </a:txBody>
                  <a:tcPr marL="4067" marR="4067" marT="406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Depth 1 Parent(s)</a:t>
                      </a:r>
                    </a:p>
                  </a:txBody>
                  <a:tcPr marL="4067" marR="4067" marT="406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feature</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Depth</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1079759"/>
                  </a:ext>
                </a:extLst>
              </a:tr>
              <a:tr h="186947">
                <a:tc rowSpan="5">
                  <a:txBody>
                    <a:bodyPr/>
                    <a:lstStyle/>
                    <a:p>
                      <a:pPr algn="ctr" fontAlgn="ctr"/>
                      <a:r>
                        <a:rPr lang="en-US" sz="1200" b="0" i="0" u="none" strike="noStrike" dirty="0">
                          <a:solidFill>
                            <a:srgbClr val="000000"/>
                          </a:solidFill>
                          <a:effectLst/>
                          <a:latin typeface="Calibri" panose="020F0502020204030204" pitchFamily="34" charset="0"/>
                        </a:rPr>
                        <a:t>Molecular Function</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US" sz="1200" b="0" i="0" u="none" strike="noStrike" dirty="0">
                          <a:solidFill>
                            <a:srgbClr val="000000"/>
                          </a:solidFill>
                          <a:effectLst/>
                          <a:latin typeface="Calibri" panose="020F0502020204030204" pitchFamily="34" charset="0"/>
                        </a:rPr>
                        <a:t>GO:0003824 </a:t>
                      </a:r>
                    </a:p>
                    <a:p>
                      <a:pPr algn="ctr" fontAlgn="ctr"/>
                      <a:r>
                        <a:rPr lang="en-US" sz="1200" b="0" i="0" u="none" strike="noStrike" dirty="0">
                          <a:solidFill>
                            <a:srgbClr val="000000"/>
                          </a:solidFill>
                          <a:effectLst/>
                          <a:latin typeface="Calibri" panose="020F0502020204030204" pitchFamily="34" charset="0"/>
                        </a:rPr>
                        <a:t>catalytic activity</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hydrolase activity</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63512097"/>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transferase activity</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900249100"/>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transferase activity, transferring phosphorus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4266668392"/>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err="1">
                          <a:solidFill>
                            <a:srgbClr val="000000"/>
                          </a:solidFill>
                          <a:effectLst/>
                          <a:latin typeface="Calibri" panose="020F0502020204030204" pitchFamily="34" charset="0"/>
                        </a:rPr>
                        <a:t>nucleotidyltransferase</a:t>
                      </a:r>
                      <a:r>
                        <a:rPr lang="en-US" sz="1100" b="0" i="0" u="none" strike="noStrike" dirty="0">
                          <a:solidFill>
                            <a:srgbClr val="000000"/>
                          </a:solidFill>
                          <a:effectLst/>
                          <a:latin typeface="Calibri" panose="020F0502020204030204" pitchFamily="34" charset="0"/>
                        </a:rPr>
                        <a:t> activity</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1329414"/>
                  </a:ext>
                </a:extLst>
              </a:tr>
              <a:tr h="186947">
                <a:tc vMerge="1">
                  <a:txBody>
                    <a:bodyPr/>
                    <a:lstStyle/>
                    <a:p>
                      <a:endParaRPr lang="en-US"/>
                    </a:p>
                  </a:txBody>
                  <a:tcPr/>
                </a:tc>
                <a:tc>
                  <a:txBody>
                    <a:bodyPr/>
                    <a:lstStyle/>
                    <a:p>
                      <a:pPr algn="ctr" fontAlgn="ctr"/>
                      <a:r>
                        <a:rPr lang="en-US" sz="1200" b="0" i="0" u="none" strike="noStrike" dirty="0">
                          <a:solidFill>
                            <a:srgbClr val="000000"/>
                          </a:solidFill>
                          <a:effectLst/>
                          <a:latin typeface="Calibri" panose="020F0502020204030204" pitchFamily="34" charset="0"/>
                        </a:rPr>
                        <a:t>GO:0005488 binding</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ion binding</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5856248"/>
                  </a:ext>
                </a:extLst>
              </a:tr>
              <a:tr h="186947">
                <a:tc rowSpan="24">
                  <a:txBody>
                    <a:bodyPr/>
                    <a:lstStyle/>
                    <a:p>
                      <a:pPr algn="ctr" fontAlgn="ctr"/>
                      <a:r>
                        <a:rPr lang="en-US" sz="1200" b="0" i="0" u="none" strike="noStrike" dirty="0">
                          <a:solidFill>
                            <a:srgbClr val="000000"/>
                          </a:solidFill>
                          <a:effectLst/>
                          <a:latin typeface="Calibri" panose="020F0502020204030204" pitchFamily="34" charset="0"/>
                        </a:rPr>
                        <a:t>Biological Process</a:t>
                      </a:r>
                    </a:p>
                  </a:txBody>
                  <a:tcPr marL="4067" marR="4067" marT="4067" marB="0" anchor="ctr">
                    <a:lnL>
                      <a:noFill/>
                    </a:lnL>
                    <a:lnR>
                      <a:noFill/>
                    </a:lnR>
                    <a:lnT w="6350" cap="flat" cmpd="sng" algn="ctr">
                      <a:solidFill>
                        <a:srgbClr val="000000"/>
                      </a:solidFill>
                      <a:prstDash val="solid"/>
                      <a:round/>
                      <a:headEnd type="none" w="med" len="med"/>
                      <a:tailEnd type="none" w="med" len="med"/>
                    </a:lnT>
                    <a:lnB>
                      <a:noFill/>
                    </a:lnB>
                  </a:tcPr>
                </a:tc>
                <a:tc rowSpan="8">
                  <a:txBody>
                    <a:bodyPr/>
                    <a:lstStyle/>
                    <a:p>
                      <a:pPr algn="ctr" fontAlgn="ctr"/>
                      <a:r>
                        <a:rPr lang="en-US" sz="1200" b="0" i="0" u="none" strike="noStrike" dirty="0">
                          <a:solidFill>
                            <a:srgbClr val="000000"/>
                          </a:solidFill>
                          <a:effectLst/>
                          <a:latin typeface="Calibri" panose="020F0502020204030204" pitchFamily="34" charset="0"/>
                        </a:rPr>
                        <a:t>GO:0008152 </a:t>
                      </a:r>
                    </a:p>
                    <a:p>
                      <a:pPr algn="ctr" fontAlgn="ctr"/>
                      <a:r>
                        <a:rPr lang="en-US" sz="1200" b="0" i="0" u="none" strike="noStrike" dirty="0">
                          <a:solidFill>
                            <a:srgbClr val="000000"/>
                          </a:solidFill>
                          <a:effectLst/>
                          <a:latin typeface="Calibri" panose="020F0502020204030204" pitchFamily="34" charset="0"/>
                        </a:rPr>
                        <a:t>metabolic process</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organic substance metabolic process</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77661923"/>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primary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390929186"/>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biosynthetic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371169303"/>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nitrogen compound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772829038"/>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macromolecule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4226648635"/>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organic cyclic compound metabolic process</a:t>
                      </a:r>
                    </a:p>
                  </a:txBody>
                  <a:tcPr marL="4067" marR="4067" marT="4067"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4191292633"/>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organonitrogen compound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2192284785"/>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heterocycle metabolic process</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867270"/>
                  </a:ext>
                </a:extLst>
              </a:tr>
              <a:tr h="186947">
                <a:tc vMerge="1">
                  <a:txBody>
                    <a:bodyPr/>
                    <a:lstStyle/>
                    <a:p>
                      <a:endParaRPr lang="en-US"/>
                    </a:p>
                  </a:txBody>
                  <a:tcPr/>
                </a:tc>
                <a:tc rowSpan="5">
                  <a:txBody>
                    <a:bodyPr/>
                    <a:lstStyle/>
                    <a:p>
                      <a:pPr algn="ctr" fontAlgn="ctr"/>
                      <a:r>
                        <a:rPr lang="en-US" sz="1200" b="0" i="0" u="none" strike="noStrike" dirty="0">
                          <a:solidFill>
                            <a:srgbClr val="000000"/>
                          </a:solidFill>
                          <a:effectLst/>
                          <a:latin typeface="Calibri" panose="020F0502020204030204" pitchFamily="34" charset="0"/>
                        </a:rPr>
                        <a:t>GO:0008152 metabolic process |</a:t>
                      </a:r>
                    </a:p>
                    <a:p>
                      <a:pPr algn="ctr" fontAlgn="ctr"/>
                      <a:r>
                        <a:rPr lang="en-US" sz="1200" b="0" i="0" u="none" strike="noStrike" dirty="0">
                          <a:solidFill>
                            <a:srgbClr val="000000"/>
                          </a:solidFill>
                          <a:effectLst/>
                          <a:latin typeface="Calibri" panose="020F0502020204030204" pitchFamily="34" charset="0"/>
                        </a:rPr>
                        <a:t>GO:0009987  cellular process</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cellular metabolic process</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87152223"/>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cellular nitrogen compound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286178236"/>
                  </a:ext>
                </a:extLst>
              </a:tr>
              <a:tr h="0">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organic substance biosynthetic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3832257081"/>
                  </a:ext>
                </a:extLst>
              </a:tr>
              <a:tr h="0">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cellular biosynthetic process</a:t>
                      </a:r>
                    </a:p>
                  </a:txBody>
                  <a:tcPr marL="4067" marR="4067" marT="4067"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3155969263"/>
                  </a:ext>
                </a:extLst>
              </a:tr>
              <a:tr h="0">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cellular macromolecule metabolic process</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0982015"/>
                  </a:ext>
                </a:extLst>
              </a:tr>
              <a:tr h="186947">
                <a:tc vMerge="1">
                  <a:txBody>
                    <a:bodyPr/>
                    <a:lstStyle/>
                    <a:p>
                      <a:endParaRPr lang="en-US"/>
                    </a:p>
                  </a:txBody>
                  <a:tcPr/>
                </a:tc>
                <a:tc rowSpan="2">
                  <a:txBody>
                    <a:bodyPr/>
                    <a:lstStyle/>
                    <a:p>
                      <a:pPr algn="ctr" fontAlgn="ctr"/>
                      <a:r>
                        <a:rPr lang="en-US" sz="1200" b="0" i="0" u="none" strike="noStrike" dirty="0">
                          <a:solidFill>
                            <a:srgbClr val="000000"/>
                          </a:solidFill>
                          <a:effectLst/>
                          <a:latin typeface="Calibri" panose="020F0502020204030204" pitchFamily="34" charset="0"/>
                        </a:rPr>
                        <a:t>GO:0065007  </a:t>
                      </a:r>
                    </a:p>
                    <a:p>
                      <a:pPr algn="ctr" fontAlgn="ctr"/>
                      <a:r>
                        <a:rPr lang="en-US" sz="1200" b="0" i="0" u="none" strike="noStrike" dirty="0">
                          <a:solidFill>
                            <a:srgbClr val="000000"/>
                          </a:solidFill>
                          <a:effectLst/>
                          <a:latin typeface="Calibri" panose="020F0502020204030204" pitchFamily="34" charset="0"/>
                        </a:rPr>
                        <a:t>Biological Regulation</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regulation of biological process</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140070741"/>
                  </a:ext>
                </a:extLst>
              </a:tr>
              <a:tr h="0">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regulation of cellular process</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0928964"/>
                  </a:ext>
                </a:extLst>
              </a:tr>
              <a:tr h="186947">
                <a:tc vMerge="1">
                  <a:txBody>
                    <a:bodyPr/>
                    <a:lstStyle/>
                    <a:p>
                      <a:endParaRPr lang="en-US"/>
                    </a:p>
                  </a:txBody>
                  <a:tcPr/>
                </a:tc>
                <a:tc rowSpan="9">
                  <a:txBody>
                    <a:bodyPr/>
                    <a:lstStyle/>
                    <a:p>
                      <a:pPr algn="ctr" fontAlgn="ctr"/>
                      <a:r>
                        <a:rPr lang="en-US" sz="1200" b="0" i="0" u="none" strike="noStrike" dirty="0">
                          <a:solidFill>
                            <a:srgbClr val="000000"/>
                          </a:solidFill>
                          <a:effectLst/>
                          <a:latin typeface="Calibri" panose="020F0502020204030204" pitchFamily="34" charset="0"/>
                        </a:rPr>
                        <a:t>GO:0044419</a:t>
                      </a:r>
                    </a:p>
                    <a:p>
                      <a:pPr algn="ctr" fontAlgn="ctr"/>
                      <a:r>
                        <a:rPr lang="en-US" sz="1200" b="0" i="0" u="none" strike="noStrike" dirty="0">
                          <a:solidFill>
                            <a:srgbClr val="000000"/>
                          </a:solidFill>
                          <a:effectLst/>
                          <a:latin typeface="Calibri" panose="020F0502020204030204" pitchFamily="34" charset="0"/>
                        </a:rPr>
                        <a:t>interspecies interaction between organisms</a:t>
                      </a:r>
                    </a:p>
                  </a:txBody>
                  <a:tcPr marL="4067" marR="4067" marT="4067"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dirty="0">
                          <a:solidFill>
                            <a:srgbClr val="000000"/>
                          </a:solidFill>
                          <a:effectLst/>
                          <a:latin typeface="Calibri" panose="020F0502020204030204" pitchFamily="34" charset="0"/>
                        </a:rPr>
                        <a:t>modulation of process of other organism</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352226696"/>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symbiotic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334828301"/>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viral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290843331"/>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interaction with host</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2181134287"/>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 of process of other organism in symbiotic interact</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1508278982"/>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modulation by symbiont of host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4067" marR="4067" marT="4067" marB="0" anchor="b">
                    <a:lnL>
                      <a:noFill/>
                    </a:lnL>
                    <a:lnR>
                      <a:noFill/>
                    </a:lnR>
                    <a:lnT>
                      <a:noFill/>
                    </a:lnT>
                    <a:lnB>
                      <a:noFill/>
                    </a:lnB>
                  </a:tcPr>
                </a:tc>
                <a:extLst>
                  <a:ext uri="{0D108BD9-81ED-4DB2-BD59-A6C34878D82A}">
                    <a16:rowId xmlns:a16="http://schemas.microsoft.com/office/drawing/2014/main" val="1313241977"/>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modulation by virus of host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5</a:t>
                      </a:r>
                    </a:p>
                  </a:txBody>
                  <a:tcPr marL="4067" marR="4067" marT="4067" marB="0" anchor="b">
                    <a:lnL>
                      <a:noFill/>
                    </a:lnL>
                    <a:lnR>
                      <a:noFill/>
                    </a:lnR>
                    <a:lnT>
                      <a:noFill/>
                    </a:lnT>
                    <a:lnB>
                      <a:noFill/>
                    </a:lnB>
                  </a:tcPr>
                </a:tc>
                <a:extLst>
                  <a:ext uri="{0D108BD9-81ED-4DB2-BD59-A6C34878D82A}">
                    <a16:rowId xmlns:a16="http://schemas.microsoft.com/office/drawing/2014/main" val="2677954728"/>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modulation by symbiont of host cellular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5</a:t>
                      </a:r>
                    </a:p>
                  </a:txBody>
                  <a:tcPr marL="4067" marR="4067" marT="4067" marB="0" anchor="b">
                    <a:lnL>
                      <a:noFill/>
                    </a:lnL>
                    <a:lnR>
                      <a:noFill/>
                    </a:lnR>
                    <a:lnT>
                      <a:noFill/>
                    </a:lnT>
                    <a:lnB>
                      <a:noFill/>
                    </a:lnB>
                  </a:tcPr>
                </a:tc>
                <a:extLst>
                  <a:ext uri="{0D108BD9-81ED-4DB2-BD59-A6C34878D82A}">
                    <a16:rowId xmlns:a16="http://schemas.microsoft.com/office/drawing/2014/main" val="722983427"/>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modulation by virus of host cellular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6</a:t>
                      </a:r>
                    </a:p>
                  </a:txBody>
                  <a:tcPr marL="4067" marR="4067" marT="4067" marB="0" anchor="b">
                    <a:lnL>
                      <a:noFill/>
                    </a:lnL>
                    <a:lnR>
                      <a:noFill/>
                    </a:lnR>
                    <a:lnT>
                      <a:noFill/>
                    </a:lnT>
                    <a:lnB>
                      <a:noFill/>
                    </a:lnB>
                  </a:tcPr>
                </a:tc>
                <a:extLst>
                  <a:ext uri="{0D108BD9-81ED-4DB2-BD59-A6C34878D82A}">
                    <a16:rowId xmlns:a16="http://schemas.microsoft.com/office/drawing/2014/main" val="2273209950"/>
                  </a:ext>
                </a:extLst>
              </a:tr>
            </a:tbl>
          </a:graphicData>
        </a:graphic>
      </p:graphicFrame>
      <p:sp>
        <p:nvSpPr>
          <p:cNvPr id="4" name="TextBox 3">
            <a:extLst>
              <a:ext uri="{FF2B5EF4-FFF2-40B4-BE49-F238E27FC236}">
                <a16:creationId xmlns:a16="http://schemas.microsoft.com/office/drawing/2014/main" id="{69ED23F5-EDB6-4077-9D3D-DD41E3970ED7}"/>
              </a:ext>
            </a:extLst>
          </p:cNvPr>
          <p:cNvSpPr txBox="1"/>
          <p:nvPr/>
        </p:nvSpPr>
        <p:spPr>
          <a:xfrm>
            <a:off x="0" y="117572"/>
            <a:ext cx="12192000" cy="954107"/>
          </a:xfrm>
          <a:prstGeom prst="rect">
            <a:avLst/>
          </a:prstGeom>
          <a:noFill/>
        </p:spPr>
        <p:txBody>
          <a:bodyPr wrap="square">
            <a:spAutoFit/>
          </a:bodyPr>
          <a:lstStyle/>
          <a:p>
            <a:pPr algn="ctr"/>
            <a:r>
              <a:rPr lang="en-US" sz="2800" dirty="0">
                <a:solidFill>
                  <a:schemeClr val="tx2"/>
                </a:solidFill>
              </a:rPr>
              <a:t>Notable Gene Ontologies  </a:t>
            </a:r>
          </a:p>
          <a:p>
            <a:pPr algn="ctr"/>
            <a:r>
              <a:rPr lang="en-US" sz="2800" dirty="0">
                <a:solidFill>
                  <a:srgbClr val="B22222"/>
                </a:solidFill>
              </a:rPr>
              <a:t>COVID19</a:t>
            </a:r>
            <a:r>
              <a:rPr lang="en-US" sz="2800" dirty="0">
                <a:solidFill>
                  <a:schemeClr val="tx2"/>
                </a:solidFill>
              </a:rPr>
              <a:t> vs </a:t>
            </a:r>
            <a:r>
              <a:rPr lang="en-US" sz="2800" dirty="0">
                <a:solidFill>
                  <a:srgbClr val="228B22"/>
                </a:solidFill>
              </a:rPr>
              <a:t>uninfected</a:t>
            </a:r>
            <a:r>
              <a:rPr lang="en-US" sz="2800" dirty="0">
                <a:solidFill>
                  <a:schemeClr val="tx2"/>
                </a:solidFill>
              </a:rPr>
              <a:t> &amp; </a:t>
            </a:r>
            <a:r>
              <a:rPr lang="en-US" sz="2800" dirty="0">
                <a:solidFill>
                  <a:srgbClr val="FF7F00"/>
                </a:solidFill>
              </a:rPr>
              <a:t>viral pneumonia</a:t>
            </a:r>
          </a:p>
        </p:txBody>
      </p:sp>
      <p:sp>
        <p:nvSpPr>
          <p:cNvPr id="7" name="Rectangle 6">
            <a:extLst>
              <a:ext uri="{FF2B5EF4-FFF2-40B4-BE49-F238E27FC236}">
                <a16:creationId xmlns:a16="http://schemas.microsoft.com/office/drawing/2014/main" id="{22715407-56EE-42C5-9FC0-9132D93771F2}"/>
              </a:ext>
            </a:extLst>
          </p:cNvPr>
          <p:cNvSpPr/>
          <p:nvPr/>
        </p:nvSpPr>
        <p:spPr>
          <a:xfrm>
            <a:off x="3544583" y="1328789"/>
            <a:ext cx="2551417" cy="53504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A66DEC5-09A2-4096-81E9-9CE5D2A5325A}"/>
              </a:ext>
            </a:extLst>
          </p:cNvPr>
          <p:cNvSpPr/>
          <p:nvPr/>
        </p:nvSpPr>
        <p:spPr>
          <a:xfrm>
            <a:off x="6096000" y="1328789"/>
            <a:ext cx="3243209" cy="738136"/>
          </a:xfrm>
          <a:prstGeom prst="rect">
            <a:avLst/>
          </a:prstGeom>
          <a:no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5E0735-1FB7-486D-B1B0-D1F536F88C98}"/>
              </a:ext>
            </a:extLst>
          </p:cNvPr>
          <p:cNvSpPr/>
          <p:nvPr/>
        </p:nvSpPr>
        <p:spPr>
          <a:xfrm>
            <a:off x="6096000" y="2066924"/>
            <a:ext cx="3243210" cy="197018"/>
          </a:xfrm>
          <a:prstGeom prst="rect">
            <a:avLst/>
          </a:prstGeom>
          <a:noFill/>
          <a:ln w="19050">
            <a:solidFill>
              <a:srgbClr val="228B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8B22"/>
              </a:solidFill>
            </a:endParaRPr>
          </a:p>
        </p:txBody>
      </p:sp>
      <p:sp>
        <p:nvSpPr>
          <p:cNvPr id="12" name="Rectangle 11">
            <a:extLst>
              <a:ext uri="{FF2B5EF4-FFF2-40B4-BE49-F238E27FC236}">
                <a16:creationId xmlns:a16="http://schemas.microsoft.com/office/drawing/2014/main" id="{857C163E-05AB-4D9A-8138-35A651000AEF}"/>
              </a:ext>
            </a:extLst>
          </p:cNvPr>
          <p:cNvSpPr/>
          <p:nvPr/>
        </p:nvSpPr>
        <p:spPr>
          <a:xfrm>
            <a:off x="6095999" y="2263941"/>
            <a:ext cx="3243210" cy="2749847"/>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8B22"/>
              </a:solidFill>
            </a:endParaRPr>
          </a:p>
        </p:txBody>
      </p:sp>
      <p:sp>
        <p:nvSpPr>
          <p:cNvPr id="13" name="Rectangle 12">
            <a:extLst>
              <a:ext uri="{FF2B5EF4-FFF2-40B4-BE49-F238E27FC236}">
                <a16:creationId xmlns:a16="http://schemas.microsoft.com/office/drawing/2014/main" id="{070433BA-8449-4930-ACB4-793831689FFD}"/>
              </a:ext>
            </a:extLst>
          </p:cNvPr>
          <p:cNvSpPr/>
          <p:nvPr/>
        </p:nvSpPr>
        <p:spPr>
          <a:xfrm>
            <a:off x="6095999" y="5013787"/>
            <a:ext cx="3243210" cy="1665433"/>
          </a:xfrm>
          <a:prstGeom prst="rect">
            <a:avLst/>
          </a:prstGeom>
          <a:noFill/>
          <a:ln w="19050">
            <a:solidFill>
              <a:srgbClr val="B247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8B22"/>
              </a:solidFill>
            </a:endParaRPr>
          </a:p>
        </p:txBody>
      </p:sp>
    </p:spTree>
    <p:extLst>
      <p:ext uri="{BB962C8B-B14F-4D97-AF65-F5344CB8AC3E}">
        <p14:creationId xmlns:p14="http://schemas.microsoft.com/office/powerpoint/2010/main" val="212355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C47967E1-2F63-4484-82B7-D00759343440}"/>
              </a:ext>
            </a:extLst>
          </p:cNvPr>
          <p:cNvPicPr>
            <a:picLocks noChangeAspect="1"/>
          </p:cNvPicPr>
          <p:nvPr/>
        </p:nvPicPr>
        <p:blipFill rotWithShape="1">
          <a:blip r:embed="rId3">
            <a:extLst>
              <a:ext uri="{28A0092B-C50C-407E-A947-70E740481C1C}">
                <a14:useLocalDpi xmlns:a14="http://schemas.microsoft.com/office/drawing/2010/main" val="0"/>
              </a:ext>
            </a:extLst>
          </a:blip>
          <a:srcRect t="19791" r="29402" b="20136"/>
          <a:stretch/>
        </p:blipFill>
        <p:spPr>
          <a:xfrm>
            <a:off x="-1361" y="1777726"/>
            <a:ext cx="12040171" cy="5025575"/>
          </a:xfrm>
          <a:prstGeom prst="rect">
            <a:avLst/>
          </a:prstGeom>
        </p:spPr>
      </p:pic>
      <p:grpSp>
        <p:nvGrpSpPr>
          <p:cNvPr id="3" name="Group 2">
            <a:extLst>
              <a:ext uri="{FF2B5EF4-FFF2-40B4-BE49-F238E27FC236}">
                <a16:creationId xmlns:a16="http://schemas.microsoft.com/office/drawing/2014/main" id="{117B2EDF-BE6C-447A-B7D3-F4CC16CAB7D5}"/>
              </a:ext>
            </a:extLst>
          </p:cNvPr>
          <p:cNvGrpSpPr/>
          <p:nvPr/>
        </p:nvGrpSpPr>
        <p:grpSpPr>
          <a:xfrm>
            <a:off x="1798674" y="503783"/>
            <a:ext cx="8147089" cy="1410952"/>
            <a:chOff x="1798674" y="503783"/>
            <a:chExt cx="8147089" cy="1410952"/>
          </a:xfrm>
        </p:grpSpPr>
        <p:pic>
          <p:nvPicPr>
            <p:cNvPr id="8" name="Picture 7" descr="Chart&#10;&#10;Description automatically generated">
              <a:extLst>
                <a:ext uri="{FF2B5EF4-FFF2-40B4-BE49-F238E27FC236}">
                  <a16:creationId xmlns:a16="http://schemas.microsoft.com/office/drawing/2014/main" id="{01F26FC4-1797-4998-A87A-F34337B807F7}"/>
                </a:ext>
              </a:extLst>
            </p:cNvPr>
            <p:cNvPicPr>
              <a:picLocks noChangeAspect="1"/>
            </p:cNvPicPr>
            <p:nvPr/>
          </p:nvPicPr>
          <p:blipFill rotWithShape="1">
            <a:blip r:embed="rId3">
              <a:extLst>
                <a:ext uri="{28A0092B-C50C-407E-A947-70E740481C1C}">
                  <a14:useLocalDpi xmlns:a14="http://schemas.microsoft.com/office/drawing/2010/main" val="0"/>
                </a:ext>
              </a:extLst>
            </a:blip>
            <a:srcRect l="76970" t="26364" r="21316" b="53823"/>
            <a:stretch/>
          </p:blipFill>
          <p:spPr>
            <a:xfrm>
              <a:off x="9697090" y="503783"/>
              <a:ext cx="248673" cy="1410952"/>
            </a:xfrm>
            <a:prstGeom prst="rect">
              <a:avLst/>
            </a:prstGeom>
          </p:spPr>
        </p:pic>
        <p:grpSp>
          <p:nvGrpSpPr>
            <p:cNvPr id="9" name="Group 8">
              <a:extLst>
                <a:ext uri="{FF2B5EF4-FFF2-40B4-BE49-F238E27FC236}">
                  <a16:creationId xmlns:a16="http://schemas.microsoft.com/office/drawing/2014/main" id="{7AFDB21D-6561-438A-9C4C-D1D3E540DFEE}"/>
                </a:ext>
              </a:extLst>
            </p:cNvPr>
            <p:cNvGrpSpPr/>
            <p:nvPr/>
          </p:nvGrpSpPr>
          <p:grpSpPr>
            <a:xfrm>
              <a:off x="1798674" y="679658"/>
              <a:ext cx="7767571" cy="1055984"/>
              <a:chOff x="1003853" y="5776358"/>
              <a:chExt cx="8562353" cy="1055984"/>
            </a:xfrm>
          </p:grpSpPr>
          <p:grpSp>
            <p:nvGrpSpPr>
              <p:cNvPr id="10" name="Group 9">
                <a:extLst>
                  <a:ext uri="{FF2B5EF4-FFF2-40B4-BE49-F238E27FC236}">
                    <a16:creationId xmlns:a16="http://schemas.microsoft.com/office/drawing/2014/main" id="{9A1AD3A5-8C10-47B5-8902-DA3E37AA0AC6}"/>
                  </a:ext>
                </a:extLst>
              </p:cNvPr>
              <p:cNvGrpSpPr/>
              <p:nvPr/>
            </p:nvGrpSpPr>
            <p:grpSpPr>
              <a:xfrm>
                <a:off x="5628300" y="5999193"/>
                <a:ext cx="1593809" cy="613533"/>
                <a:chOff x="9665560" y="698759"/>
                <a:chExt cx="1593809" cy="613533"/>
              </a:xfrm>
            </p:grpSpPr>
            <p:pic>
              <p:nvPicPr>
                <p:cNvPr id="19" name="Picture 18" descr="Chart&#10;&#10;Description automatically generated">
                  <a:extLst>
                    <a:ext uri="{FF2B5EF4-FFF2-40B4-BE49-F238E27FC236}">
                      <a16:creationId xmlns:a16="http://schemas.microsoft.com/office/drawing/2014/main" id="{A9ED17C5-9270-4DDD-BAFD-582CF9AEBB8B}"/>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36982" r="11289" b="55122"/>
                <a:stretch/>
              </p:blipFill>
              <p:spPr>
                <a:xfrm>
                  <a:off x="9665560" y="698759"/>
                  <a:ext cx="1593809" cy="613533"/>
                </a:xfrm>
                <a:prstGeom prst="rect">
                  <a:avLst/>
                </a:prstGeom>
              </p:spPr>
            </p:pic>
            <p:sp>
              <p:nvSpPr>
                <p:cNvPr id="20" name="TextBox 19">
                  <a:extLst>
                    <a:ext uri="{FF2B5EF4-FFF2-40B4-BE49-F238E27FC236}">
                      <a16:creationId xmlns:a16="http://schemas.microsoft.com/office/drawing/2014/main" id="{D206F5EA-9B62-4D2B-AFE2-A9C97B040D7A}"/>
                    </a:ext>
                  </a:extLst>
                </p:cNvPr>
                <p:cNvSpPr txBox="1"/>
                <p:nvPr/>
              </p:nvSpPr>
              <p:spPr>
                <a:xfrm>
                  <a:off x="9979597" y="1147128"/>
                  <a:ext cx="654828" cy="123111"/>
                </a:xfrm>
                <a:prstGeom prst="rect">
                  <a:avLst/>
                </a:prstGeom>
                <a:solidFill>
                  <a:schemeClr val="bg1"/>
                </a:solidFill>
              </p:spPr>
              <p:txBody>
                <a:bodyPr wrap="square" lIns="0" tIns="0" rIns="0" bIns="0" rtlCol="0">
                  <a:spAutoFit/>
                </a:bodyPr>
                <a:lstStyle/>
                <a:p>
                  <a:r>
                    <a:rPr lang="en-US" sz="800" dirty="0">
                      <a:latin typeface="Arial" panose="020B0604020202020204" pitchFamily="34" charset="0"/>
                      <a:cs typeface="Arial" panose="020B0604020202020204" pitchFamily="34" charset="0"/>
                    </a:rPr>
                    <a:t>Uninfected</a:t>
                  </a:r>
                </a:p>
              </p:txBody>
            </p:sp>
          </p:grpSp>
          <p:pic>
            <p:nvPicPr>
              <p:cNvPr id="11" name="Picture 10" descr="Chart&#10;&#10;Description automatically generated">
                <a:extLst>
                  <a:ext uri="{FF2B5EF4-FFF2-40B4-BE49-F238E27FC236}">
                    <a16:creationId xmlns:a16="http://schemas.microsoft.com/office/drawing/2014/main" id="{CCDAEF07-1EBD-4FA5-B79A-63BFCC8C7156}"/>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26364" r="17326" b="67929"/>
              <a:stretch/>
            </p:blipFill>
            <p:spPr>
              <a:xfrm>
                <a:off x="7366343" y="6084243"/>
                <a:ext cx="637131" cy="443433"/>
              </a:xfrm>
              <a:prstGeom prst="rect">
                <a:avLst/>
              </a:prstGeom>
            </p:spPr>
          </p:pic>
          <p:pic>
            <p:nvPicPr>
              <p:cNvPr id="12" name="Picture 11" descr="Chart&#10;&#10;Description automatically generated">
                <a:extLst>
                  <a:ext uri="{FF2B5EF4-FFF2-40B4-BE49-F238E27FC236}">
                    <a16:creationId xmlns:a16="http://schemas.microsoft.com/office/drawing/2014/main" id="{45D14533-ACD0-4986-80AD-2B4A138692C8}"/>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45434" r="17326" b="46973"/>
              <a:stretch/>
            </p:blipFill>
            <p:spPr>
              <a:xfrm>
                <a:off x="8147709" y="6010991"/>
                <a:ext cx="637131" cy="589936"/>
              </a:xfrm>
              <a:prstGeom prst="rect">
                <a:avLst/>
              </a:prstGeom>
            </p:spPr>
          </p:pic>
          <p:pic>
            <p:nvPicPr>
              <p:cNvPr id="13" name="Picture 12" descr="Chart&#10;&#10;Description automatically generated">
                <a:extLst>
                  <a:ext uri="{FF2B5EF4-FFF2-40B4-BE49-F238E27FC236}">
                    <a16:creationId xmlns:a16="http://schemas.microsoft.com/office/drawing/2014/main" id="{F7996B0F-9E2A-4EE6-B471-B993E1A41227}"/>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53862" r="17326" b="32547"/>
              <a:stretch/>
            </p:blipFill>
            <p:spPr>
              <a:xfrm>
                <a:off x="8929075" y="5776358"/>
                <a:ext cx="637131" cy="1055984"/>
              </a:xfrm>
              <a:prstGeom prst="rect">
                <a:avLst/>
              </a:prstGeom>
            </p:spPr>
          </p:pic>
          <p:pic>
            <p:nvPicPr>
              <p:cNvPr id="14" name="Picture 13" descr="Chart&#10;&#10;Description automatically generated">
                <a:extLst>
                  <a:ext uri="{FF2B5EF4-FFF2-40B4-BE49-F238E27FC236}">
                    <a16:creationId xmlns:a16="http://schemas.microsoft.com/office/drawing/2014/main" id="{30BD80F2-A142-4B8D-8B5C-BC731BD202CA}"/>
                  </a:ext>
                </a:extLst>
              </p:cNvPr>
              <p:cNvPicPr>
                <a:picLocks noChangeAspect="1"/>
              </p:cNvPicPr>
              <p:nvPr/>
            </p:nvPicPr>
            <p:blipFill rotWithShape="1">
              <a:blip r:embed="rId3">
                <a:extLst>
                  <a:ext uri="{28A0092B-C50C-407E-A947-70E740481C1C}">
                    <a14:useLocalDpi xmlns:a14="http://schemas.microsoft.com/office/drawing/2010/main" val="0"/>
                  </a:ext>
                </a:extLst>
              </a:blip>
              <a:srcRect l="78654" t="74359" r="4025" b="12051"/>
              <a:stretch/>
            </p:blipFill>
            <p:spPr>
              <a:xfrm>
                <a:off x="1003853" y="5777969"/>
                <a:ext cx="2914044" cy="1017422"/>
              </a:xfrm>
              <a:prstGeom prst="rect">
                <a:avLst/>
              </a:prstGeom>
            </p:spPr>
          </p:pic>
          <p:pic>
            <p:nvPicPr>
              <p:cNvPr id="15" name="Picture 14" descr="Chart&#10;&#10;Description automatically generated">
                <a:extLst>
                  <a:ext uri="{FF2B5EF4-FFF2-40B4-BE49-F238E27FC236}">
                    <a16:creationId xmlns:a16="http://schemas.microsoft.com/office/drawing/2014/main" id="{D6D9FCDF-1E6C-4FE4-9C59-B8EB2F9BF507}"/>
                  </a:ext>
                </a:extLst>
              </p:cNvPr>
              <p:cNvPicPr>
                <a:picLocks noChangeAspect="1"/>
              </p:cNvPicPr>
              <p:nvPr/>
            </p:nvPicPr>
            <p:blipFill rotWithShape="1">
              <a:blip r:embed="rId3">
                <a:extLst>
                  <a:ext uri="{28A0092B-C50C-407E-A947-70E740481C1C}">
                    <a14:useLocalDpi xmlns:a14="http://schemas.microsoft.com/office/drawing/2010/main" val="0"/>
                  </a:ext>
                </a:extLst>
              </a:blip>
              <a:srcRect l="78654" t="88578" r="19425" b="1920"/>
              <a:stretch/>
            </p:blipFill>
            <p:spPr>
              <a:xfrm>
                <a:off x="4062131" y="5936794"/>
                <a:ext cx="304309" cy="738331"/>
              </a:xfrm>
              <a:prstGeom prst="rect">
                <a:avLst/>
              </a:prstGeom>
            </p:spPr>
          </p:pic>
          <p:pic>
            <p:nvPicPr>
              <p:cNvPr id="16" name="Picture 15" descr="Chart&#10;&#10;Description automatically generated">
                <a:extLst>
                  <a:ext uri="{FF2B5EF4-FFF2-40B4-BE49-F238E27FC236}">
                    <a16:creationId xmlns:a16="http://schemas.microsoft.com/office/drawing/2014/main" id="{8B6FFB0C-2A2B-4EA2-82D5-FC281DA167B1}"/>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68081" r="15203" b="26001"/>
              <a:stretch/>
            </p:blipFill>
            <p:spPr>
              <a:xfrm>
                <a:off x="4510674" y="6076042"/>
                <a:ext cx="973392" cy="459835"/>
              </a:xfrm>
              <a:prstGeom prst="rect">
                <a:avLst/>
              </a:prstGeom>
            </p:spPr>
          </p:pic>
        </p:grpSp>
      </p:grpSp>
      <p:sp>
        <p:nvSpPr>
          <p:cNvPr id="17" name="TextBox 16">
            <a:extLst>
              <a:ext uri="{FF2B5EF4-FFF2-40B4-BE49-F238E27FC236}">
                <a16:creationId xmlns:a16="http://schemas.microsoft.com/office/drawing/2014/main" id="{8F9ACDC3-7F82-46F2-960F-C67AD32B856C}"/>
              </a:ext>
            </a:extLst>
          </p:cNvPr>
          <p:cNvSpPr txBox="1"/>
          <p:nvPr/>
        </p:nvSpPr>
        <p:spPr>
          <a:xfrm>
            <a:off x="0" y="35380"/>
            <a:ext cx="12192000" cy="584775"/>
          </a:xfrm>
          <a:prstGeom prst="rect">
            <a:avLst/>
          </a:prstGeom>
          <a:noFill/>
        </p:spPr>
        <p:txBody>
          <a:bodyPr wrap="square">
            <a:spAutoFit/>
          </a:bodyPr>
          <a:lstStyle/>
          <a:p>
            <a:pPr algn="ctr"/>
            <a:r>
              <a:rPr lang="en-US" sz="3200" dirty="0">
                <a:solidFill>
                  <a:srgbClr val="B22222"/>
                </a:solidFill>
              </a:rPr>
              <a:t>COVID19</a:t>
            </a:r>
            <a:r>
              <a:rPr lang="en-US" sz="3200" dirty="0">
                <a:solidFill>
                  <a:schemeClr val="tx2"/>
                </a:solidFill>
              </a:rPr>
              <a:t> vs </a:t>
            </a:r>
            <a:r>
              <a:rPr lang="en-US" sz="3200" dirty="0">
                <a:solidFill>
                  <a:srgbClr val="228B22"/>
                </a:solidFill>
              </a:rPr>
              <a:t>Uninfected</a:t>
            </a:r>
            <a:r>
              <a:rPr lang="en-US" sz="3200" dirty="0">
                <a:solidFill>
                  <a:schemeClr val="tx2"/>
                </a:solidFill>
              </a:rPr>
              <a:t> &amp; </a:t>
            </a:r>
            <a:r>
              <a:rPr lang="en-US" sz="3200" dirty="0">
                <a:solidFill>
                  <a:srgbClr val="FF7F00"/>
                </a:solidFill>
              </a:rPr>
              <a:t>viral pneumonia</a:t>
            </a:r>
          </a:p>
        </p:txBody>
      </p:sp>
      <p:sp>
        <p:nvSpPr>
          <p:cNvPr id="4" name="Rectangle 3">
            <a:extLst>
              <a:ext uri="{FF2B5EF4-FFF2-40B4-BE49-F238E27FC236}">
                <a16:creationId xmlns:a16="http://schemas.microsoft.com/office/drawing/2014/main" id="{AF51584A-3250-4E19-B578-6837A69D4EA2}"/>
              </a:ext>
            </a:extLst>
          </p:cNvPr>
          <p:cNvSpPr/>
          <p:nvPr/>
        </p:nvSpPr>
        <p:spPr>
          <a:xfrm>
            <a:off x="619271" y="3307001"/>
            <a:ext cx="11513605" cy="2828481"/>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BADE974-98BA-4754-A425-A5C0F99CDEE6}"/>
              </a:ext>
            </a:extLst>
          </p:cNvPr>
          <p:cNvSpPr/>
          <p:nvPr/>
        </p:nvSpPr>
        <p:spPr>
          <a:xfrm>
            <a:off x="619270" y="3444010"/>
            <a:ext cx="11513605" cy="269147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3F581E0-D8D9-435C-AA42-71738505F98D}"/>
              </a:ext>
            </a:extLst>
          </p:cNvPr>
          <p:cNvSpPr/>
          <p:nvPr/>
        </p:nvSpPr>
        <p:spPr>
          <a:xfrm>
            <a:off x="619271" y="5162719"/>
            <a:ext cx="11513605" cy="964672"/>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18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xit" presetSubtype="0" fill="hold" grpId="1"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2"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21" grpId="0" animBg="1"/>
      <p:bldP spid="21" grpId="1" animBg="1"/>
      <p:bldP spid="23" grpId="0" animBg="1"/>
      <p:bldP spid="2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3DA636-A9E3-435B-BFAE-95DEDBDE679F}"/>
              </a:ext>
            </a:extLst>
          </p:cNvPr>
          <p:cNvSpPr txBox="1"/>
          <p:nvPr/>
        </p:nvSpPr>
        <p:spPr>
          <a:xfrm>
            <a:off x="0" y="109757"/>
            <a:ext cx="12191999" cy="707886"/>
          </a:xfrm>
          <a:prstGeom prst="rect">
            <a:avLst/>
          </a:prstGeom>
          <a:noFill/>
        </p:spPr>
        <p:txBody>
          <a:bodyPr wrap="square">
            <a:spAutoFit/>
          </a:bodyPr>
          <a:lstStyle/>
          <a:p>
            <a:pPr algn="ctr"/>
            <a:r>
              <a:rPr lang="en-US" sz="4000" dirty="0">
                <a:solidFill>
                  <a:schemeClr val="tx2"/>
                </a:solidFill>
              </a:rPr>
              <a:t>Dirichlet Mixture Modeling</a:t>
            </a:r>
            <a:endParaRPr lang="en-US" sz="2800" dirty="0">
              <a:solidFill>
                <a:srgbClr val="FF7F00"/>
              </a:solidFill>
            </a:endParaRPr>
          </a:p>
        </p:txBody>
      </p:sp>
      <p:pic>
        <p:nvPicPr>
          <p:cNvPr id="7" name="Picture 6" descr="Chart&#10;&#10;Description automatically generated">
            <a:extLst>
              <a:ext uri="{FF2B5EF4-FFF2-40B4-BE49-F238E27FC236}">
                <a16:creationId xmlns:a16="http://schemas.microsoft.com/office/drawing/2014/main" id="{C47967E1-2F63-4484-82B7-D00759343440}"/>
              </a:ext>
            </a:extLst>
          </p:cNvPr>
          <p:cNvPicPr>
            <a:picLocks noChangeAspect="1"/>
          </p:cNvPicPr>
          <p:nvPr/>
        </p:nvPicPr>
        <p:blipFill rotWithShape="1">
          <a:blip r:embed="rId3">
            <a:extLst>
              <a:ext uri="{28A0092B-C50C-407E-A947-70E740481C1C}">
                <a14:useLocalDpi xmlns:a14="http://schemas.microsoft.com/office/drawing/2010/main" val="0"/>
              </a:ext>
            </a:extLst>
          </a:blip>
          <a:srcRect l="3462" t="19791" r="38788" b="67444"/>
          <a:stretch/>
        </p:blipFill>
        <p:spPr>
          <a:xfrm>
            <a:off x="79467" y="1884364"/>
            <a:ext cx="12033066" cy="1304661"/>
          </a:xfrm>
          <a:prstGeom prst="rect">
            <a:avLst/>
          </a:prstGeom>
        </p:spPr>
      </p:pic>
      <p:grpSp>
        <p:nvGrpSpPr>
          <p:cNvPr id="9" name="Group 8">
            <a:extLst>
              <a:ext uri="{FF2B5EF4-FFF2-40B4-BE49-F238E27FC236}">
                <a16:creationId xmlns:a16="http://schemas.microsoft.com/office/drawing/2014/main" id="{7AFDB21D-6561-438A-9C4C-D1D3E540DFEE}"/>
              </a:ext>
            </a:extLst>
          </p:cNvPr>
          <p:cNvGrpSpPr/>
          <p:nvPr/>
        </p:nvGrpSpPr>
        <p:grpSpPr>
          <a:xfrm>
            <a:off x="3955442" y="795892"/>
            <a:ext cx="4243370" cy="1055984"/>
            <a:chOff x="5837277" y="5777967"/>
            <a:chExt cx="4316744" cy="1055984"/>
          </a:xfrm>
        </p:grpSpPr>
        <p:grpSp>
          <p:nvGrpSpPr>
            <p:cNvPr id="10" name="Group 9">
              <a:extLst>
                <a:ext uri="{FF2B5EF4-FFF2-40B4-BE49-F238E27FC236}">
                  <a16:creationId xmlns:a16="http://schemas.microsoft.com/office/drawing/2014/main" id="{9A1AD3A5-8C10-47B5-8902-DA3E37AA0AC6}"/>
                </a:ext>
              </a:extLst>
            </p:cNvPr>
            <p:cNvGrpSpPr/>
            <p:nvPr/>
          </p:nvGrpSpPr>
          <p:grpSpPr>
            <a:xfrm>
              <a:off x="5837277" y="5999193"/>
              <a:ext cx="1593809" cy="613533"/>
              <a:chOff x="9874537" y="698759"/>
              <a:chExt cx="1593809" cy="613533"/>
            </a:xfrm>
          </p:grpSpPr>
          <p:pic>
            <p:nvPicPr>
              <p:cNvPr id="19" name="Picture 18" descr="Chart&#10;&#10;Description automatically generated">
                <a:extLst>
                  <a:ext uri="{FF2B5EF4-FFF2-40B4-BE49-F238E27FC236}">
                    <a16:creationId xmlns:a16="http://schemas.microsoft.com/office/drawing/2014/main" id="{A9ED17C5-9270-4DDD-BAFD-582CF9AEBB8B}"/>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36982" r="11289" b="55122"/>
              <a:stretch/>
            </p:blipFill>
            <p:spPr>
              <a:xfrm>
                <a:off x="9874537" y="698759"/>
                <a:ext cx="1593809" cy="613533"/>
              </a:xfrm>
              <a:prstGeom prst="rect">
                <a:avLst/>
              </a:prstGeom>
            </p:spPr>
          </p:pic>
          <p:sp>
            <p:nvSpPr>
              <p:cNvPr id="20" name="TextBox 19">
                <a:extLst>
                  <a:ext uri="{FF2B5EF4-FFF2-40B4-BE49-F238E27FC236}">
                    <a16:creationId xmlns:a16="http://schemas.microsoft.com/office/drawing/2014/main" id="{D206F5EA-9B62-4D2B-AFE2-A9C97B040D7A}"/>
                  </a:ext>
                </a:extLst>
              </p:cNvPr>
              <p:cNvSpPr txBox="1"/>
              <p:nvPr/>
            </p:nvSpPr>
            <p:spPr>
              <a:xfrm>
                <a:off x="10070199" y="1136854"/>
                <a:ext cx="654828" cy="123111"/>
              </a:xfrm>
              <a:prstGeom prst="rect">
                <a:avLst/>
              </a:prstGeom>
              <a:solidFill>
                <a:schemeClr val="bg1"/>
              </a:solidFill>
            </p:spPr>
            <p:txBody>
              <a:bodyPr wrap="square" lIns="0" tIns="0" rIns="0" bIns="0" rtlCol="0">
                <a:spAutoFit/>
              </a:bodyPr>
              <a:lstStyle/>
              <a:p>
                <a:r>
                  <a:rPr lang="en-US" sz="800" dirty="0">
                    <a:latin typeface="Arial" panose="020B0604020202020204" pitchFamily="34" charset="0"/>
                    <a:cs typeface="Arial" panose="020B0604020202020204" pitchFamily="34" charset="0"/>
                  </a:rPr>
                  <a:t>Uninfected</a:t>
                </a:r>
              </a:p>
            </p:txBody>
          </p:sp>
        </p:grpSp>
        <p:pic>
          <p:nvPicPr>
            <p:cNvPr id="11" name="Picture 10" descr="Chart&#10;&#10;Description automatically generated">
              <a:extLst>
                <a:ext uri="{FF2B5EF4-FFF2-40B4-BE49-F238E27FC236}">
                  <a16:creationId xmlns:a16="http://schemas.microsoft.com/office/drawing/2014/main" id="{CCDAEF07-1EBD-4FA5-B79A-63BFCC8C7156}"/>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26364" r="17326" b="67929"/>
            <a:stretch/>
          </p:blipFill>
          <p:spPr>
            <a:xfrm>
              <a:off x="7701600" y="6084243"/>
              <a:ext cx="637131" cy="443433"/>
            </a:xfrm>
            <a:prstGeom prst="rect">
              <a:avLst/>
            </a:prstGeom>
          </p:spPr>
        </p:pic>
        <p:pic>
          <p:nvPicPr>
            <p:cNvPr id="12" name="Picture 11" descr="Chart&#10;&#10;Description automatically generated">
              <a:extLst>
                <a:ext uri="{FF2B5EF4-FFF2-40B4-BE49-F238E27FC236}">
                  <a16:creationId xmlns:a16="http://schemas.microsoft.com/office/drawing/2014/main" id="{45D14533-ACD0-4986-80AD-2B4A138692C8}"/>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45434" r="17326" b="46973"/>
            <a:stretch/>
          </p:blipFill>
          <p:spPr>
            <a:xfrm>
              <a:off x="8609245" y="6010991"/>
              <a:ext cx="637131" cy="589936"/>
            </a:xfrm>
            <a:prstGeom prst="rect">
              <a:avLst/>
            </a:prstGeom>
          </p:spPr>
        </p:pic>
        <p:pic>
          <p:nvPicPr>
            <p:cNvPr id="13" name="Picture 12" descr="Chart&#10;&#10;Description automatically generated">
              <a:extLst>
                <a:ext uri="{FF2B5EF4-FFF2-40B4-BE49-F238E27FC236}">
                  <a16:creationId xmlns:a16="http://schemas.microsoft.com/office/drawing/2014/main" id="{F7996B0F-9E2A-4EE6-B471-B993E1A41227}"/>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53862" r="17326" b="32547"/>
            <a:stretch/>
          </p:blipFill>
          <p:spPr>
            <a:xfrm>
              <a:off x="9516890" y="5777967"/>
              <a:ext cx="637131" cy="1055984"/>
            </a:xfrm>
            <a:prstGeom prst="rect">
              <a:avLst/>
            </a:prstGeom>
          </p:spPr>
        </p:pic>
      </p:grpSp>
      <p:sp>
        <p:nvSpPr>
          <p:cNvPr id="4" name="Rectangle 3">
            <a:extLst>
              <a:ext uri="{FF2B5EF4-FFF2-40B4-BE49-F238E27FC236}">
                <a16:creationId xmlns:a16="http://schemas.microsoft.com/office/drawing/2014/main" id="{7BA0867C-3B71-44D1-8D71-BD2B91CA6E39}"/>
              </a:ext>
            </a:extLst>
          </p:cNvPr>
          <p:cNvSpPr/>
          <p:nvPr/>
        </p:nvSpPr>
        <p:spPr>
          <a:xfrm>
            <a:off x="79467" y="2722856"/>
            <a:ext cx="4766543" cy="184666"/>
          </a:xfrm>
          <a:prstGeom prst="rect">
            <a:avLst/>
          </a:prstGeom>
          <a:ln w="19050">
            <a:solidFill>
              <a:srgbClr val="B22222"/>
            </a:solidFill>
          </a:ln>
        </p:spPr>
        <p:txBody>
          <a:bodyPr wrap="square" lIns="0" tIns="0" rIns="0" bIns="0">
            <a:spAutoFit/>
          </a:bodyPr>
          <a:lstStyle/>
          <a:p>
            <a:pPr algn="ctr"/>
            <a:r>
              <a:rPr lang="en-US" sz="1200" dirty="0">
                <a:solidFill>
                  <a:srgbClr val="B22222"/>
                </a:solidFill>
              </a:rPr>
              <a:t>COVID19</a:t>
            </a:r>
            <a:endParaRPr lang="en-US" sz="1200" dirty="0"/>
          </a:p>
        </p:txBody>
      </p:sp>
      <p:sp>
        <p:nvSpPr>
          <p:cNvPr id="5" name="Rectangle 4">
            <a:extLst>
              <a:ext uri="{FF2B5EF4-FFF2-40B4-BE49-F238E27FC236}">
                <a16:creationId xmlns:a16="http://schemas.microsoft.com/office/drawing/2014/main" id="{DEC694AE-C81D-4CF7-AD00-8C0D94E96509}"/>
              </a:ext>
            </a:extLst>
          </p:cNvPr>
          <p:cNvSpPr/>
          <p:nvPr/>
        </p:nvSpPr>
        <p:spPr>
          <a:xfrm>
            <a:off x="8220362" y="2722856"/>
            <a:ext cx="3124997" cy="184666"/>
          </a:xfrm>
          <a:prstGeom prst="rect">
            <a:avLst/>
          </a:prstGeom>
          <a:ln w="19050">
            <a:solidFill>
              <a:srgbClr val="228B22"/>
            </a:solidFill>
          </a:ln>
        </p:spPr>
        <p:txBody>
          <a:bodyPr wrap="square" lIns="0" tIns="0" rIns="0" bIns="0">
            <a:spAutoFit/>
          </a:bodyPr>
          <a:lstStyle/>
          <a:p>
            <a:pPr algn="ctr"/>
            <a:r>
              <a:rPr lang="en-US" sz="1200" dirty="0">
                <a:solidFill>
                  <a:srgbClr val="228B22"/>
                </a:solidFill>
              </a:rPr>
              <a:t>Uninfected</a:t>
            </a:r>
            <a:endParaRPr lang="en-US" sz="1200" dirty="0"/>
          </a:p>
        </p:txBody>
      </p:sp>
      <p:sp>
        <p:nvSpPr>
          <p:cNvPr id="6" name="Rectangle 5">
            <a:extLst>
              <a:ext uri="{FF2B5EF4-FFF2-40B4-BE49-F238E27FC236}">
                <a16:creationId xmlns:a16="http://schemas.microsoft.com/office/drawing/2014/main" id="{5E43653E-1D27-4F5E-9249-476774F6462B}"/>
              </a:ext>
            </a:extLst>
          </p:cNvPr>
          <p:cNvSpPr/>
          <p:nvPr/>
        </p:nvSpPr>
        <p:spPr>
          <a:xfrm>
            <a:off x="4846011" y="2722856"/>
            <a:ext cx="3352801" cy="184666"/>
          </a:xfrm>
          <a:prstGeom prst="rect">
            <a:avLst/>
          </a:prstGeom>
          <a:ln w="19050">
            <a:solidFill>
              <a:srgbClr val="FF7F00"/>
            </a:solidFill>
          </a:ln>
        </p:spPr>
        <p:txBody>
          <a:bodyPr wrap="square" lIns="0" tIns="0" rIns="0" bIns="0">
            <a:spAutoFit/>
          </a:bodyPr>
          <a:lstStyle/>
          <a:p>
            <a:pPr algn="ctr"/>
            <a:r>
              <a:rPr lang="en-US" sz="1200" dirty="0">
                <a:solidFill>
                  <a:srgbClr val="FF7F00"/>
                </a:solidFill>
              </a:rPr>
              <a:t>Community acquired pneumonia</a:t>
            </a:r>
            <a:endParaRPr lang="en-US" sz="1200" dirty="0"/>
          </a:p>
        </p:txBody>
      </p:sp>
      <p:sp>
        <p:nvSpPr>
          <p:cNvPr id="25" name="Rectangle 24">
            <a:extLst>
              <a:ext uri="{FF2B5EF4-FFF2-40B4-BE49-F238E27FC236}">
                <a16:creationId xmlns:a16="http://schemas.microsoft.com/office/drawing/2014/main" id="{77B07E41-C757-46A6-8702-7FFAB7E45E9E}"/>
              </a:ext>
            </a:extLst>
          </p:cNvPr>
          <p:cNvSpPr/>
          <p:nvPr/>
        </p:nvSpPr>
        <p:spPr>
          <a:xfrm>
            <a:off x="4868146" y="2870017"/>
            <a:ext cx="6477214" cy="184666"/>
          </a:xfrm>
          <a:prstGeom prst="rect">
            <a:avLst/>
          </a:prstGeom>
          <a:ln w="19050">
            <a:solidFill>
              <a:srgbClr val="EE0000"/>
            </a:solidFill>
          </a:ln>
        </p:spPr>
        <p:txBody>
          <a:bodyPr wrap="square" lIns="0" tIns="0" rIns="0" bIns="0">
            <a:spAutoFit/>
          </a:bodyPr>
          <a:lstStyle/>
          <a:p>
            <a:pPr algn="ctr"/>
            <a:r>
              <a:rPr lang="en-US" sz="1200" dirty="0" err="1">
                <a:solidFill>
                  <a:srgbClr val="EE0000"/>
                </a:solidFill>
              </a:rPr>
              <a:t>Dmm</a:t>
            </a:r>
            <a:r>
              <a:rPr lang="en-US" sz="1200" dirty="0">
                <a:solidFill>
                  <a:srgbClr val="EE0000"/>
                </a:solidFill>
              </a:rPr>
              <a:t> cluster 1</a:t>
            </a:r>
          </a:p>
        </p:txBody>
      </p:sp>
      <p:sp>
        <p:nvSpPr>
          <p:cNvPr id="26" name="Rectangle 25">
            <a:extLst>
              <a:ext uri="{FF2B5EF4-FFF2-40B4-BE49-F238E27FC236}">
                <a16:creationId xmlns:a16="http://schemas.microsoft.com/office/drawing/2014/main" id="{3B777257-D0C7-43CD-874A-B8A7094C66F3}"/>
              </a:ext>
            </a:extLst>
          </p:cNvPr>
          <p:cNvSpPr/>
          <p:nvPr/>
        </p:nvSpPr>
        <p:spPr>
          <a:xfrm>
            <a:off x="79467" y="2870017"/>
            <a:ext cx="2629866" cy="184666"/>
          </a:xfrm>
          <a:prstGeom prst="rect">
            <a:avLst/>
          </a:prstGeom>
          <a:ln w="19050">
            <a:solidFill>
              <a:srgbClr val="3B4992"/>
            </a:solidFill>
          </a:ln>
        </p:spPr>
        <p:txBody>
          <a:bodyPr wrap="square" lIns="0" tIns="0" rIns="0" bIns="0">
            <a:spAutoFit/>
          </a:bodyPr>
          <a:lstStyle/>
          <a:p>
            <a:pPr algn="ctr"/>
            <a:r>
              <a:rPr lang="en-US" sz="1200" dirty="0" err="1">
                <a:solidFill>
                  <a:srgbClr val="3B4992"/>
                </a:solidFill>
              </a:rPr>
              <a:t>Dmm</a:t>
            </a:r>
            <a:r>
              <a:rPr lang="en-US" sz="1200" dirty="0">
                <a:solidFill>
                  <a:srgbClr val="3B4992"/>
                </a:solidFill>
              </a:rPr>
              <a:t> cluster 2</a:t>
            </a:r>
          </a:p>
        </p:txBody>
      </p:sp>
      <p:sp>
        <p:nvSpPr>
          <p:cNvPr id="27" name="Rectangle 26">
            <a:extLst>
              <a:ext uri="{FF2B5EF4-FFF2-40B4-BE49-F238E27FC236}">
                <a16:creationId xmlns:a16="http://schemas.microsoft.com/office/drawing/2014/main" id="{09CCB7FD-9A4E-4378-B205-399C6AC1F22A}"/>
              </a:ext>
            </a:extLst>
          </p:cNvPr>
          <p:cNvSpPr/>
          <p:nvPr/>
        </p:nvSpPr>
        <p:spPr>
          <a:xfrm>
            <a:off x="2731176" y="2870017"/>
            <a:ext cx="2115127" cy="184666"/>
          </a:xfrm>
          <a:prstGeom prst="rect">
            <a:avLst/>
          </a:prstGeom>
          <a:ln w="19050">
            <a:solidFill>
              <a:srgbClr val="008B45"/>
            </a:solidFill>
          </a:ln>
        </p:spPr>
        <p:txBody>
          <a:bodyPr wrap="square" lIns="0" tIns="0" rIns="0" bIns="0">
            <a:spAutoFit/>
          </a:bodyPr>
          <a:lstStyle/>
          <a:p>
            <a:pPr algn="ctr"/>
            <a:r>
              <a:rPr lang="en-US" sz="1200" dirty="0" err="1">
                <a:solidFill>
                  <a:srgbClr val="008B45"/>
                </a:solidFill>
              </a:rPr>
              <a:t>Dmm</a:t>
            </a:r>
            <a:r>
              <a:rPr lang="en-US" sz="1200" dirty="0">
                <a:solidFill>
                  <a:srgbClr val="008B45"/>
                </a:solidFill>
              </a:rPr>
              <a:t> cluster 3</a:t>
            </a:r>
          </a:p>
        </p:txBody>
      </p:sp>
      <p:sp>
        <p:nvSpPr>
          <p:cNvPr id="31" name="Rectangle 30">
            <a:extLst>
              <a:ext uri="{FF2B5EF4-FFF2-40B4-BE49-F238E27FC236}">
                <a16:creationId xmlns:a16="http://schemas.microsoft.com/office/drawing/2014/main" id="{049FA223-EF34-468F-BAC6-54DB3BCC0187}"/>
              </a:ext>
            </a:extLst>
          </p:cNvPr>
          <p:cNvSpPr/>
          <p:nvPr/>
        </p:nvSpPr>
        <p:spPr>
          <a:xfrm>
            <a:off x="84383" y="2579969"/>
            <a:ext cx="2629866" cy="184666"/>
          </a:xfrm>
          <a:prstGeom prst="rect">
            <a:avLst/>
          </a:prstGeom>
          <a:ln w="19050">
            <a:solidFill>
              <a:schemeClr val="tx1"/>
            </a:solidFill>
          </a:ln>
        </p:spPr>
        <p:txBody>
          <a:bodyPr wrap="square" lIns="0" tIns="0" rIns="0" bIns="0">
            <a:spAutoFit/>
          </a:bodyPr>
          <a:lstStyle/>
          <a:p>
            <a:pPr algn="ctr"/>
            <a:r>
              <a:rPr lang="en-US" sz="1200" dirty="0"/>
              <a:t>Deceased</a:t>
            </a:r>
          </a:p>
        </p:txBody>
      </p:sp>
      <p:sp>
        <p:nvSpPr>
          <p:cNvPr id="32" name="Rectangle 31">
            <a:extLst>
              <a:ext uri="{FF2B5EF4-FFF2-40B4-BE49-F238E27FC236}">
                <a16:creationId xmlns:a16="http://schemas.microsoft.com/office/drawing/2014/main" id="{5B22270F-1B1E-4BAF-9D08-EA4B3F1B0DDB}"/>
              </a:ext>
            </a:extLst>
          </p:cNvPr>
          <p:cNvSpPr/>
          <p:nvPr/>
        </p:nvSpPr>
        <p:spPr>
          <a:xfrm>
            <a:off x="2736092" y="2579969"/>
            <a:ext cx="2115127" cy="184666"/>
          </a:xfrm>
          <a:prstGeom prst="rect">
            <a:avLst/>
          </a:prstGeom>
          <a:noFill/>
          <a:ln w="19050">
            <a:solidFill>
              <a:srgbClr val="FFC000"/>
            </a:solidFill>
          </a:ln>
        </p:spPr>
        <p:txBody>
          <a:bodyPr wrap="square" lIns="0" tIns="0" rIns="0" bIns="0">
            <a:spAutoFit/>
          </a:bodyPr>
          <a:lstStyle/>
          <a:p>
            <a:pPr algn="ctr"/>
            <a:r>
              <a:rPr lang="en-US" sz="1200" dirty="0">
                <a:solidFill>
                  <a:schemeClr val="accent4">
                    <a:lumMod val="75000"/>
                  </a:schemeClr>
                </a:solidFill>
              </a:rPr>
              <a:t>Survived</a:t>
            </a:r>
          </a:p>
        </p:txBody>
      </p:sp>
    </p:spTree>
    <p:extLst>
      <p:ext uri="{BB962C8B-B14F-4D97-AF65-F5344CB8AC3E}">
        <p14:creationId xmlns:p14="http://schemas.microsoft.com/office/powerpoint/2010/main" val="427261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1" nodeType="clickEffect">
                                  <p:stCondLst>
                                    <p:cond delay="0"/>
                                  </p:stCondLst>
                                  <p:childTnLst>
                                    <p:animMotion origin="layout" path="M -3.95833E-6 -4.44444E-6 L -3.95833E-6 0.08195 " pathEditMode="relative" rAng="0" ptsTypes="AA">
                                      <p:cBhvr>
                                        <p:cTn id="17" dur="2000" fill="hold"/>
                                        <p:tgtEl>
                                          <p:spTgt spid="25"/>
                                        </p:tgtEl>
                                        <p:attrNameLst>
                                          <p:attrName>ppt_x</p:attrName>
                                          <p:attrName>ppt_y</p:attrName>
                                        </p:attrNameLst>
                                      </p:cBhvr>
                                      <p:rCtr x="0" y="4097"/>
                                    </p:animMotion>
                                  </p:childTnLst>
                                </p:cTn>
                              </p:par>
                              <p:par>
                                <p:cTn id="18" presetID="42" presetClass="path" presetSubtype="0" accel="50000" decel="50000" fill="hold" grpId="1" nodeType="withEffect">
                                  <p:stCondLst>
                                    <p:cond delay="0"/>
                                  </p:stCondLst>
                                  <p:childTnLst>
                                    <p:animMotion origin="layout" path="M 2.91667E-6 -4.44444E-6 L 2.91667E-6 0.08102 " pathEditMode="relative" rAng="0" ptsTypes="AA">
                                      <p:cBhvr>
                                        <p:cTn id="19" dur="2000" fill="hold"/>
                                        <p:tgtEl>
                                          <p:spTgt spid="27"/>
                                        </p:tgtEl>
                                        <p:attrNameLst>
                                          <p:attrName>ppt_x</p:attrName>
                                          <p:attrName>ppt_y</p:attrName>
                                        </p:attrNameLst>
                                      </p:cBhvr>
                                      <p:rCtr x="0" y="4051"/>
                                    </p:animMotion>
                                  </p:childTnLst>
                                </p:cTn>
                              </p:par>
                              <p:par>
                                <p:cTn id="20" presetID="42" presetClass="path" presetSubtype="0" accel="50000" decel="50000" fill="hold" grpId="1" nodeType="withEffect">
                                  <p:stCondLst>
                                    <p:cond delay="0"/>
                                  </p:stCondLst>
                                  <p:childTnLst>
                                    <p:animMotion origin="layout" path="M -2.91667E-6 -4.44444E-6 L -2.91667E-6 0.08195 " pathEditMode="relative" rAng="0" ptsTypes="AA">
                                      <p:cBhvr>
                                        <p:cTn id="21" dur="2000" fill="hold"/>
                                        <p:tgtEl>
                                          <p:spTgt spid="26"/>
                                        </p:tgtEl>
                                        <p:attrNameLst>
                                          <p:attrName>ppt_x</p:attrName>
                                          <p:attrName>ppt_y</p:attrName>
                                        </p:attrNameLst>
                                      </p:cBhvr>
                                      <p:rCtr x="0" y="4097"/>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1"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0" nodeType="clickEffect">
                                  <p:stCondLst>
                                    <p:cond delay="0"/>
                                  </p:stCondLst>
                                  <p:childTnLst>
                                    <p:animMotion origin="layout" path="M -3.75E-6 0.01504 L -3.75E-6 0.1368 " pathEditMode="relative" rAng="0" ptsTypes="AA">
                                      <p:cBhvr>
                                        <p:cTn id="36" dur="2000" fill="hold"/>
                                        <p:tgtEl>
                                          <p:spTgt spid="5"/>
                                        </p:tgtEl>
                                        <p:attrNameLst>
                                          <p:attrName>ppt_x</p:attrName>
                                          <p:attrName>ppt_y</p:attrName>
                                        </p:attrNameLst>
                                      </p:cBhvr>
                                      <p:rCtr x="0" y="6088"/>
                                    </p:animMotion>
                                  </p:childTnLst>
                                </p:cTn>
                              </p:par>
                              <p:par>
                                <p:cTn id="37" presetID="42" presetClass="path" presetSubtype="0" accel="50000" decel="50000" fill="hold" grpId="0" nodeType="withEffect">
                                  <p:stCondLst>
                                    <p:cond delay="0"/>
                                  </p:stCondLst>
                                  <p:childTnLst>
                                    <p:animMotion origin="layout" path="M 3.95833E-6 0.01504 L 3.95833E-6 0.1368 " pathEditMode="relative" rAng="0" ptsTypes="AA">
                                      <p:cBhvr>
                                        <p:cTn id="38" dur="2000" fill="hold"/>
                                        <p:tgtEl>
                                          <p:spTgt spid="6"/>
                                        </p:tgtEl>
                                        <p:attrNameLst>
                                          <p:attrName>ppt_x</p:attrName>
                                          <p:attrName>ppt_y</p:attrName>
                                        </p:attrNameLst>
                                      </p:cBhvr>
                                      <p:rCtr x="0" y="6088"/>
                                    </p:animMotion>
                                  </p:childTnLst>
                                </p:cTn>
                              </p:par>
                              <p:par>
                                <p:cTn id="39" presetID="42" presetClass="path" presetSubtype="0" accel="50000" decel="50000" fill="hold" grpId="0" nodeType="withEffect">
                                  <p:stCondLst>
                                    <p:cond delay="0"/>
                                  </p:stCondLst>
                                  <p:childTnLst>
                                    <p:animMotion origin="layout" path="M -3.125E-6 0.01504 L -3.125E-6 0.13588 " pathEditMode="relative" rAng="0" ptsTypes="AA">
                                      <p:cBhvr>
                                        <p:cTn id="40" dur="2000" fill="hold"/>
                                        <p:tgtEl>
                                          <p:spTgt spid="4"/>
                                        </p:tgtEl>
                                        <p:attrNameLst>
                                          <p:attrName>ppt_x</p:attrName>
                                          <p:attrName>ppt_y</p:attrName>
                                        </p:attrNameLst>
                                      </p:cBhvr>
                                      <p:rCtr x="0" y="6042"/>
                                    </p:animMotion>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42" presetClass="path" presetSubtype="0" accel="50000" decel="50000" fill="hold" grpId="1" nodeType="withEffect">
                                  <p:stCondLst>
                                    <p:cond delay="0"/>
                                  </p:stCondLst>
                                  <p:childTnLst>
                                    <p:animMotion origin="layout" path="M 2.08333E-6 -3.33333E-6 L 2.08333E-6 0.09098 " pathEditMode="relative" rAng="0" ptsTypes="AA">
                                      <p:cBhvr>
                                        <p:cTn id="48" dur="2000" fill="hold"/>
                                        <p:tgtEl>
                                          <p:spTgt spid="32"/>
                                        </p:tgtEl>
                                        <p:attrNameLst>
                                          <p:attrName>ppt_x</p:attrName>
                                          <p:attrName>ppt_y</p:attrName>
                                        </p:attrNameLst>
                                      </p:cBhvr>
                                      <p:rCtr x="0" y="4537"/>
                                    </p:animMotion>
                                  </p:childTnLst>
                                </p:cTn>
                              </p:par>
                              <p:par>
                                <p:cTn id="49" presetID="42" presetClass="path" presetSubtype="0" accel="50000" decel="50000" fill="hold" grpId="1" nodeType="withEffect">
                                  <p:stCondLst>
                                    <p:cond delay="0"/>
                                  </p:stCondLst>
                                  <p:childTnLst>
                                    <p:animMotion origin="layout" path="M -3.54167E-6 -3.33333E-6 L -3.54167E-6 0.09098 " pathEditMode="relative" rAng="0" ptsTypes="AA">
                                      <p:cBhvr>
                                        <p:cTn id="50" dur="2000" fill="hold"/>
                                        <p:tgtEl>
                                          <p:spTgt spid="31"/>
                                        </p:tgtEl>
                                        <p:attrNameLst>
                                          <p:attrName>ppt_x</p:attrName>
                                          <p:attrName>ppt_y</p:attrName>
                                        </p:attrNameLst>
                                      </p:cBhvr>
                                      <p:rCtr x="0" y="45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25" grpId="0" animBg="1"/>
      <p:bldP spid="25" grpId="1" animBg="1"/>
      <p:bldP spid="26" grpId="0" animBg="1"/>
      <p:bldP spid="26" grpId="1" animBg="1"/>
      <p:bldP spid="27" grpId="0" animBg="1"/>
      <p:bldP spid="27" grpId="1" animBg="1"/>
      <p:bldP spid="31" grpId="0" animBg="1"/>
      <p:bldP spid="31" grpId="1" animBg="1"/>
      <p:bldP spid="32" grpId="0" animBg="1"/>
      <p:bldP spid="3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FE353FD2-7D2F-41E5-9546-71377337723A}"/>
              </a:ext>
            </a:extLst>
          </p:cNvPr>
          <p:cNvGrpSpPr/>
          <p:nvPr/>
        </p:nvGrpSpPr>
        <p:grpSpPr>
          <a:xfrm>
            <a:off x="2650219" y="985796"/>
            <a:ext cx="6088454" cy="5780315"/>
            <a:chOff x="1604717" y="370393"/>
            <a:chExt cx="6088454" cy="5780315"/>
          </a:xfrm>
        </p:grpSpPr>
        <p:pic>
          <p:nvPicPr>
            <p:cNvPr id="5" name="Picture 4" descr="A picture containing text, conifer&#10;&#10;Description automatically generated">
              <a:extLst>
                <a:ext uri="{FF2B5EF4-FFF2-40B4-BE49-F238E27FC236}">
                  <a16:creationId xmlns:a16="http://schemas.microsoft.com/office/drawing/2014/main" id="{417BCC5B-8C32-4DF7-AAC2-8A6DFCF679ED}"/>
                </a:ext>
              </a:extLst>
            </p:cNvPr>
            <p:cNvPicPr>
              <a:picLocks noChangeAspect="1"/>
            </p:cNvPicPr>
            <p:nvPr/>
          </p:nvPicPr>
          <p:blipFill rotWithShape="1">
            <a:blip r:embed="rId3">
              <a:extLst>
                <a:ext uri="{28A0092B-C50C-407E-A947-70E740481C1C}">
                  <a14:useLocalDpi xmlns:a14="http://schemas.microsoft.com/office/drawing/2010/main" val="0"/>
                </a:ext>
              </a:extLst>
            </a:blip>
            <a:srcRect t="2680" r="2631" b="7683"/>
            <a:stretch/>
          </p:blipFill>
          <p:spPr>
            <a:xfrm>
              <a:off x="1604717" y="822873"/>
              <a:ext cx="5934566" cy="5327835"/>
            </a:xfrm>
            <a:prstGeom prst="rect">
              <a:avLst/>
            </a:prstGeom>
          </p:spPr>
        </p:pic>
        <p:sp>
          <p:nvSpPr>
            <p:cNvPr id="23" name="TextBox 22">
              <a:extLst>
                <a:ext uri="{FF2B5EF4-FFF2-40B4-BE49-F238E27FC236}">
                  <a16:creationId xmlns:a16="http://schemas.microsoft.com/office/drawing/2014/main" id="{EE7658F0-E4B4-412A-82D6-8E132354A1F6}"/>
                </a:ext>
              </a:extLst>
            </p:cNvPr>
            <p:cNvSpPr txBox="1"/>
            <p:nvPr/>
          </p:nvSpPr>
          <p:spPr>
            <a:xfrm>
              <a:off x="2814526" y="618221"/>
              <a:ext cx="2226397" cy="307777"/>
            </a:xfrm>
            <a:prstGeom prst="rect">
              <a:avLst/>
            </a:prstGeom>
            <a:solidFill>
              <a:srgbClr val="DBBEA1"/>
            </a:solidFill>
          </p:spPr>
          <p:txBody>
            <a:bodyPr wrap="square" lIns="0" tIns="0" rIns="0" bIns="0">
              <a:spAutoFit/>
            </a:bodyPr>
            <a:lstStyle/>
            <a:p>
              <a:pPr algn="ctr"/>
              <a:r>
                <a:rPr lang="en-US" sz="2000" dirty="0">
                  <a:solidFill>
                    <a:srgbClr val="228B22"/>
                  </a:solidFill>
                </a:rPr>
                <a:t>Uninfected</a:t>
              </a:r>
            </a:p>
          </p:txBody>
        </p:sp>
        <p:sp>
          <p:nvSpPr>
            <p:cNvPr id="24" name="TextBox 23">
              <a:extLst>
                <a:ext uri="{FF2B5EF4-FFF2-40B4-BE49-F238E27FC236}">
                  <a16:creationId xmlns:a16="http://schemas.microsoft.com/office/drawing/2014/main" id="{F9EB8D7B-7B0B-484F-BC8D-C36507B76905}"/>
                </a:ext>
              </a:extLst>
            </p:cNvPr>
            <p:cNvSpPr txBox="1"/>
            <p:nvPr/>
          </p:nvSpPr>
          <p:spPr>
            <a:xfrm>
              <a:off x="5176152" y="370393"/>
              <a:ext cx="2226397" cy="553998"/>
            </a:xfrm>
            <a:prstGeom prst="rect">
              <a:avLst/>
            </a:prstGeom>
            <a:solidFill>
              <a:srgbClr val="DBBEA1"/>
            </a:solidFill>
          </p:spPr>
          <p:txBody>
            <a:bodyPr wrap="square" lIns="0" tIns="0" rIns="0" bIns="0">
              <a:spAutoFit/>
            </a:bodyPr>
            <a:lstStyle/>
            <a:p>
              <a:pPr algn="ctr"/>
              <a:r>
                <a:rPr lang="en-US" dirty="0">
                  <a:solidFill>
                    <a:srgbClr val="FF7F00"/>
                  </a:solidFill>
                </a:rPr>
                <a:t>Community acquired pneumonia</a:t>
              </a:r>
            </a:p>
          </p:txBody>
        </p:sp>
        <p:sp>
          <p:nvSpPr>
            <p:cNvPr id="29" name="TextBox 28">
              <a:extLst>
                <a:ext uri="{FF2B5EF4-FFF2-40B4-BE49-F238E27FC236}">
                  <a16:creationId xmlns:a16="http://schemas.microsoft.com/office/drawing/2014/main" id="{99B53E10-C3A3-4ADB-9918-1B2753FEE311}"/>
                </a:ext>
              </a:extLst>
            </p:cNvPr>
            <p:cNvSpPr txBox="1"/>
            <p:nvPr/>
          </p:nvSpPr>
          <p:spPr>
            <a:xfrm rot="5400000">
              <a:off x="6426084" y="4150117"/>
              <a:ext cx="2226397" cy="307777"/>
            </a:xfrm>
            <a:prstGeom prst="rect">
              <a:avLst/>
            </a:prstGeom>
            <a:solidFill>
              <a:srgbClr val="96C0BA"/>
            </a:solidFill>
          </p:spPr>
          <p:txBody>
            <a:bodyPr wrap="square" lIns="0" tIns="0" rIns="0" bIns="0">
              <a:spAutoFit/>
            </a:bodyPr>
            <a:lstStyle/>
            <a:p>
              <a:pPr algn="ctr"/>
              <a:r>
                <a:rPr lang="en-US" sz="2000" dirty="0">
                  <a:solidFill>
                    <a:srgbClr val="228B22"/>
                  </a:solidFill>
                </a:rPr>
                <a:t>Uninfected</a:t>
              </a:r>
            </a:p>
          </p:txBody>
        </p:sp>
        <p:sp>
          <p:nvSpPr>
            <p:cNvPr id="30" name="TextBox 29">
              <a:extLst>
                <a:ext uri="{FF2B5EF4-FFF2-40B4-BE49-F238E27FC236}">
                  <a16:creationId xmlns:a16="http://schemas.microsoft.com/office/drawing/2014/main" id="{C8CBB850-96E4-4B80-87DE-DC959B71A0FE}"/>
                </a:ext>
              </a:extLst>
            </p:cNvPr>
            <p:cNvSpPr txBox="1"/>
            <p:nvPr/>
          </p:nvSpPr>
          <p:spPr>
            <a:xfrm rot="5400000">
              <a:off x="6855205" y="1850336"/>
              <a:ext cx="1347537" cy="307777"/>
            </a:xfrm>
            <a:prstGeom prst="rect">
              <a:avLst/>
            </a:prstGeom>
            <a:solidFill>
              <a:srgbClr val="96C0BA"/>
            </a:solidFill>
          </p:spPr>
          <p:txBody>
            <a:bodyPr wrap="square" lIns="0" tIns="0" rIns="0" bIns="0">
              <a:spAutoFit/>
            </a:bodyPr>
            <a:lstStyle/>
            <a:p>
              <a:pPr algn="ctr"/>
              <a:r>
                <a:rPr lang="en-US" sz="2000" dirty="0">
                  <a:solidFill>
                    <a:srgbClr val="B22222"/>
                  </a:solidFill>
                </a:rPr>
                <a:t>COVID19</a:t>
              </a:r>
            </a:p>
          </p:txBody>
        </p:sp>
      </p:grpSp>
      <p:sp>
        <p:nvSpPr>
          <p:cNvPr id="12" name="TextBox 11">
            <a:extLst>
              <a:ext uri="{FF2B5EF4-FFF2-40B4-BE49-F238E27FC236}">
                <a16:creationId xmlns:a16="http://schemas.microsoft.com/office/drawing/2014/main" id="{75150908-D7C7-4618-96D3-914A02E7388B}"/>
              </a:ext>
            </a:extLst>
          </p:cNvPr>
          <p:cNvSpPr txBox="1"/>
          <p:nvPr/>
        </p:nvSpPr>
        <p:spPr>
          <a:xfrm>
            <a:off x="2144158" y="11753"/>
            <a:ext cx="7631213" cy="954107"/>
          </a:xfrm>
          <a:prstGeom prst="rect">
            <a:avLst/>
          </a:prstGeom>
          <a:noFill/>
        </p:spPr>
        <p:txBody>
          <a:bodyPr wrap="square">
            <a:spAutoFit/>
          </a:bodyPr>
          <a:lstStyle/>
          <a:p>
            <a:pPr algn="ctr"/>
            <a:r>
              <a:rPr lang="en-US" sz="2800" dirty="0">
                <a:solidFill>
                  <a:schemeClr val="tx2"/>
                </a:solidFill>
              </a:rPr>
              <a:t>Distinct </a:t>
            </a:r>
            <a:r>
              <a:rPr lang="en-US" sz="2800" dirty="0">
                <a:solidFill>
                  <a:srgbClr val="B22222"/>
                </a:solidFill>
              </a:rPr>
              <a:t>COVID19</a:t>
            </a:r>
            <a:r>
              <a:rPr lang="en-US" sz="2800" dirty="0">
                <a:solidFill>
                  <a:schemeClr val="tx2"/>
                </a:solidFill>
              </a:rPr>
              <a:t> vs </a:t>
            </a:r>
            <a:r>
              <a:rPr lang="en-US" sz="2800" dirty="0">
                <a:solidFill>
                  <a:srgbClr val="228B22"/>
                </a:solidFill>
              </a:rPr>
              <a:t>Uninfected</a:t>
            </a:r>
            <a:r>
              <a:rPr lang="en-US" sz="2800" dirty="0">
                <a:solidFill>
                  <a:schemeClr val="tx2"/>
                </a:solidFill>
              </a:rPr>
              <a:t> &amp; </a:t>
            </a:r>
            <a:r>
              <a:rPr lang="en-US" sz="2800" dirty="0">
                <a:solidFill>
                  <a:srgbClr val="FF7F00"/>
                </a:solidFill>
              </a:rPr>
              <a:t>viral pneumonia </a:t>
            </a:r>
            <a:r>
              <a:rPr lang="en-US" sz="2800" dirty="0">
                <a:solidFill>
                  <a:schemeClr val="tx2"/>
                </a:solidFill>
              </a:rPr>
              <a:t>Taxonomic profiles</a:t>
            </a:r>
          </a:p>
        </p:txBody>
      </p:sp>
      <p:sp>
        <p:nvSpPr>
          <p:cNvPr id="11" name="TextBox 10">
            <a:extLst>
              <a:ext uri="{FF2B5EF4-FFF2-40B4-BE49-F238E27FC236}">
                <a16:creationId xmlns:a16="http://schemas.microsoft.com/office/drawing/2014/main" id="{531A5C85-CE7C-4D89-B601-520CEE04E74D}"/>
              </a:ext>
            </a:extLst>
          </p:cNvPr>
          <p:cNvSpPr txBox="1"/>
          <p:nvPr/>
        </p:nvSpPr>
        <p:spPr>
          <a:xfrm>
            <a:off x="1194208" y="1836810"/>
            <a:ext cx="1899901" cy="369332"/>
          </a:xfrm>
          <a:prstGeom prst="rect">
            <a:avLst/>
          </a:prstGeom>
          <a:noFill/>
        </p:spPr>
        <p:txBody>
          <a:bodyPr wrap="square">
            <a:spAutoFit/>
          </a:bodyPr>
          <a:lstStyle/>
          <a:p>
            <a:pPr algn="ctr" fontAlgn="b"/>
            <a:r>
              <a:rPr lang="en-US" i="1" dirty="0" err="1">
                <a:solidFill>
                  <a:srgbClr val="000000"/>
                </a:solidFill>
                <a:latin typeface="Calibri" panose="020F0502020204030204" pitchFamily="34" charset="0"/>
              </a:rPr>
              <a:t>Sphingomonas</a:t>
            </a:r>
            <a:endParaRPr lang="en-US" i="1" dirty="0">
              <a:solidFill>
                <a:srgbClr val="000000"/>
              </a:solidFill>
              <a:latin typeface="Calibri" panose="020F0502020204030204" pitchFamily="34" charset="0"/>
            </a:endParaRPr>
          </a:p>
        </p:txBody>
      </p:sp>
      <p:sp>
        <p:nvSpPr>
          <p:cNvPr id="2" name="Circle: Hollow 1">
            <a:extLst>
              <a:ext uri="{FF2B5EF4-FFF2-40B4-BE49-F238E27FC236}">
                <a16:creationId xmlns:a16="http://schemas.microsoft.com/office/drawing/2014/main" id="{E4761983-8E06-4781-956B-51262D3E4C7C}"/>
              </a:ext>
            </a:extLst>
          </p:cNvPr>
          <p:cNvSpPr/>
          <p:nvPr/>
        </p:nvSpPr>
        <p:spPr>
          <a:xfrm rot="2318170">
            <a:off x="4814179" y="3016870"/>
            <a:ext cx="479144" cy="877705"/>
          </a:xfrm>
          <a:prstGeom prst="donut">
            <a:avLst>
              <a:gd name="adj" fmla="val 14306"/>
            </a:avLst>
          </a:prstGeom>
          <a:solidFill>
            <a:srgbClr val="B2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ircle: Hollow 12">
            <a:extLst>
              <a:ext uri="{FF2B5EF4-FFF2-40B4-BE49-F238E27FC236}">
                <a16:creationId xmlns:a16="http://schemas.microsoft.com/office/drawing/2014/main" id="{3CFF968C-D87A-4987-8DFF-B302C967B39E}"/>
              </a:ext>
            </a:extLst>
          </p:cNvPr>
          <p:cNvSpPr/>
          <p:nvPr/>
        </p:nvSpPr>
        <p:spPr>
          <a:xfrm rot="2318170">
            <a:off x="7037420" y="3016870"/>
            <a:ext cx="479144" cy="877705"/>
          </a:xfrm>
          <a:prstGeom prst="donut">
            <a:avLst>
              <a:gd name="adj" fmla="val 14306"/>
            </a:avLst>
          </a:prstGeom>
          <a:solidFill>
            <a:srgbClr val="B2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 name="Table 3">
            <a:extLst>
              <a:ext uri="{FF2B5EF4-FFF2-40B4-BE49-F238E27FC236}">
                <a16:creationId xmlns:a16="http://schemas.microsoft.com/office/drawing/2014/main" id="{C81A8B3D-3220-4FBE-84A9-D2DC33F6D46D}"/>
              </a:ext>
            </a:extLst>
          </p:cNvPr>
          <p:cNvGraphicFramePr>
            <a:graphicFrameLocks noGrp="1"/>
          </p:cNvGraphicFramePr>
          <p:nvPr>
            <p:extLst>
              <p:ext uri="{D42A27DB-BD31-4B8C-83A1-F6EECF244321}">
                <p14:modId xmlns:p14="http://schemas.microsoft.com/office/powerpoint/2010/main" val="385271360"/>
              </p:ext>
            </p:extLst>
          </p:nvPr>
        </p:nvGraphicFramePr>
        <p:xfrm>
          <a:off x="381000" y="2257790"/>
          <a:ext cx="3173236" cy="571500"/>
        </p:xfrm>
        <a:graphic>
          <a:graphicData uri="http://schemas.openxmlformats.org/drawingml/2006/table">
            <a:tbl>
              <a:tblPr/>
              <a:tblGrid>
                <a:gridCol w="827951">
                  <a:extLst>
                    <a:ext uri="{9D8B030D-6E8A-4147-A177-3AD203B41FA5}">
                      <a16:colId xmlns:a16="http://schemas.microsoft.com/office/drawing/2014/main" val="3088268488"/>
                    </a:ext>
                  </a:extLst>
                </a:gridCol>
                <a:gridCol w="774700">
                  <a:extLst>
                    <a:ext uri="{9D8B030D-6E8A-4147-A177-3AD203B41FA5}">
                      <a16:colId xmlns:a16="http://schemas.microsoft.com/office/drawing/2014/main" val="2779474549"/>
                    </a:ext>
                  </a:extLst>
                </a:gridCol>
                <a:gridCol w="626295">
                  <a:extLst>
                    <a:ext uri="{9D8B030D-6E8A-4147-A177-3AD203B41FA5}">
                      <a16:colId xmlns:a16="http://schemas.microsoft.com/office/drawing/2014/main" val="292891952"/>
                    </a:ext>
                  </a:extLst>
                </a:gridCol>
                <a:gridCol w="626295">
                  <a:extLst>
                    <a:ext uri="{9D8B030D-6E8A-4147-A177-3AD203B41FA5}">
                      <a16:colId xmlns:a16="http://schemas.microsoft.com/office/drawing/2014/main" val="4135818913"/>
                    </a:ext>
                  </a:extLst>
                </a:gridCol>
                <a:gridCol w="317995">
                  <a:extLst>
                    <a:ext uri="{9D8B030D-6E8A-4147-A177-3AD203B41FA5}">
                      <a16:colId xmlns:a16="http://schemas.microsoft.com/office/drawing/2014/main" val="3472297216"/>
                    </a:ext>
                  </a:extLst>
                </a:gridCol>
              </a:tblGrid>
              <a:tr h="190500">
                <a:tc>
                  <a:txBody>
                    <a:bodyPr/>
                    <a:lstStyle/>
                    <a:p>
                      <a:pPr algn="ctr" fontAlgn="b"/>
                      <a:r>
                        <a:rPr lang="en-US" sz="1100" b="0" i="0" u="none" strike="noStrike" dirty="0">
                          <a:solidFill>
                            <a:srgbClr val="000000"/>
                          </a:solidFill>
                          <a:effectLst/>
                          <a:latin typeface="Calibri" panose="020F0502020204030204" pitchFamily="34" charset="0"/>
                        </a:rPr>
                        <a:t>treatment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median ratio</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p</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q</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1209258"/>
                  </a:ext>
                </a:extLst>
              </a:tr>
              <a:tr h="190500">
                <a:tc>
                  <a:txBody>
                    <a:bodyPr/>
                    <a:lstStyle/>
                    <a:p>
                      <a:pPr algn="ctr" fontAlgn="b"/>
                      <a:r>
                        <a:rPr lang="en-US" sz="1100" b="0" i="0" u="none" strike="noStrike" dirty="0">
                          <a:solidFill>
                            <a:srgbClr val="000000"/>
                          </a:solidFill>
                          <a:effectLst/>
                          <a:latin typeface="Calibri" panose="020F0502020204030204" pitchFamily="34" charset="0"/>
                        </a:rPr>
                        <a:t>CAP</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-2.05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0.007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&lt;0.05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537951790"/>
                  </a:ext>
                </a:extLst>
              </a:tr>
              <a:tr h="190500">
                <a:tc>
                  <a:txBody>
                    <a:bodyPr/>
                    <a:lstStyle/>
                    <a:p>
                      <a:pPr algn="ctr" fontAlgn="b"/>
                      <a:r>
                        <a:rPr lang="en-US" sz="1100" b="0" i="0" u="none" strike="noStrike" dirty="0">
                          <a:solidFill>
                            <a:srgbClr val="000000"/>
                          </a:solidFill>
                          <a:effectLst/>
                          <a:latin typeface="Calibri" panose="020F0502020204030204" pitchFamily="34" charset="0"/>
                        </a:rPr>
                        <a:t>Uninfected</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-2.80</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&lt;0.0001</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&lt;0.0005</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396690318"/>
                  </a:ext>
                </a:extLst>
              </a:tr>
            </a:tbl>
          </a:graphicData>
        </a:graphic>
      </p:graphicFrame>
      <p:sp>
        <p:nvSpPr>
          <p:cNvPr id="15" name="Circle: Hollow 14">
            <a:extLst>
              <a:ext uri="{FF2B5EF4-FFF2-40B4-BE49-F238E27FC236}">
                <a16:creationId xmlns:a16="http://schemas.microsoft.com/office/drawing/2014/main" id="{8E453D6C-9702-4A4A-9DB2-1822254AE532}"/>
              </a:ext>
            </a:extLst>
          </p:cNvPr>
          <p:cNvSpPr/>
          <p:nvPr/>
        </p:nvSpPr>
        <p:spPr>
          <a:xfrm rot="2318170">
            <a:off x="7037420" y="5288628"/>
            <a:ext cx="479144" cy="877705"/>
          </a:xfrm>
          <a:prstGeom prst="donut">
            <a:avLst>
              <a:gd name="adj" fmla="val 14306"/>
            </a:avLst>
          </a:prstGeom>
          <a:solidFill>
            <a:srgbClr val="B2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D9ED0873-85B5-493D-8D53-A81143B6C836}"/>
              </a:ext>
            </a:extLst>
          </p:cNvPr>
          <p:cNvSpPr txBox="1"/>
          <p:nvPr/>
        </p:nvSpPr>
        <p:spPr>
          <a:xfrm>
            <a:off x="1960127" y="6148116"/>
            <a:ext cx="1899901" cy="369332"/>
          </a:xfrm>
          <a:prstGeom prst="rect">
            <a:avLst/>
          </a:prstGeom>
          <a:noFill/>
        </p:spPr>
        <p:txBody>
          <a:bodyPr wrap="square">
            <a:spAutoFit/>
          </a:bodyPr>
          <a:lstStyle/>
          <a:p>
            <a:pPr algn="l" fontAlgn="b"/>
            <a:r>
              <a:rPr lang="en-US" i="1" dirty="0" err="1">
                <a:solidFill>
                  <a:srgbClr val="B22222"/>
                </a:solidFill>
                <a:latin typeface="Calibri" panose="020F0502020204030204" pitchFamily="34" charset="0"/>
              </a:rPr>
              <a:t>Sphingomonas</a:t>
            </a:r>
            <a:endParaRPr lang="en-US" i="1" dirty="0">
              <a:solidFill>
                <a:srgbClr val="B22222"/>
              </a:solidFill>
              <a:latin typeface="Calibri" panose="020F0502020204030204" pitchFamily="34" charset="0"/>
            </a:endParaRPr>
          </a:p>
        </p:txBody>
      </p:sp>
    </p:spTree>
    <p:extLst>
      <p:ext uri="{BB962C8B-B14F-4D97-AF65-F5344CB8AC3E}">
        <p14:creationId xmlns:p14="http://schemas.microsoft.com/office/powerpoint/2010/main" val="188862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animBg="1"/>
      <p:bldP spid="13" grpId="0" animBg="1"/>
      <p:bldP spid="15" grpId="0" animBg="1"/>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A4E9D5A-A654-46CB-BDC7-237FE063805A}"/>
              </a:ext>
            </a:extLst>
          </p:cNvPr>
          <p:cNvPicPr>
            <a:picLocks noChangeAspect="1"/>
          </p:cNvPicPr>
          <p:nvPr/>
        </p:nvPicPr>
        <p:blipFill rotWithShape="1">
          <a:blip r:embed="rId3">
            <a:alphaModFix/>
          </a:blip>
          <a:srcRect t="2917" r="59978"/>
          <a:stretch/>
        </p:blipFill>
        <p:spPr>
          <a:xfrm>
            <a:off x="2161447" y="970061"/>
            <a:ext cx="5100357" cy="5840797"/>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69864" y="3255394"/>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29" name="TextBox 28">
            <a:extLst>
              <a:ext uri="{FF2B5EF4-FFF2-40B4-BE49-F238E27FC236}">
                <a16:creationId xmlns:a16="http://schemas.microsoft.com/office/drawing/2014/main" id="{582AB31D-165B-47AC-AB6B-A26ADA78AB8C}"/>
              </a:ext>
            </a:extLst>
          </p:cNvPr>
          <p:cNvSpPr txBox="1"/>
          <p:nvPr/>
        </p:nvSpPr>
        <p:spPr>
          <a:xfrm>
            <a:off x="0" y="117572"/>
            <a:ext cx="12192000" cy="523220"/>
          </a:xfrm>
          <a:prstGeom prst="rect">
            <a:avLst/>
          </a:prstGeom>
          <a:noFill/>
        </p:spPr>
        <p:txBody>
          <a:bodyPr wrap="square">
            <a:spAutoFit/>
          </a:bodyPr>
          <a:lstStyle/>
          <a:p>
            <a:pPr algn="ctr"/>
            <a:r>
              <a:rPr lang="en-US" sz="2800" dirty="0">
                <a:solidFill>
                  <a:schemeClr val="tx2"/>
                </a:solidFill>
              </a:rPr>
              <a:t>Notable Gene Ontologies </a:t>
            </a:r>
            <a:r>
              <a:rPr lang="en-US" sz="2800" dirty="0">
                <a:solidFill>
                  <a:srgbClr val="B22222"/>
                </a:solidFill>
              </a:rPr>
              <a:t>COVID19</a:t>
            </a:r>
            <a:r>
              <a:rPr lang="en-US" sz="2800" dirty="0">
                <a:solidFill>
                  <a:schemeClr val="tx2"/>
                </a:solidFill>
              </a:rPr>
              <a:t> : </a:t>
            </a:r>
            <a:r>
              <a:rPr lang="en-US" sz="2800" dirty="0"/>
              <a:t>Deceased</a:t>
            </a:r>
            <a:r>
              <a:rPr lang="en-US" sz="2800" dirty="0">
                <a:solidFill>
                  <a:schemeClr val="tx2"/>
                </a:solidFill>
              </a:rPr>
              <a:t> vs </a:t>
            </a:r>
            <a:r>
              <a:rPr lang="en-US" sz="2800" dirty="0">
                <a:solidFill>
                  <a:srgbClr val="FFC125"/>
                </a:solidFill>
              </a:rPr>
              <a:t>Survived</a:t>
            </a:r>
          </a:p>
        </p:txBody>
      </p:sp>
    </p:spTree>
    <p:extLst>
      <p:ext uri="{BB962C8B-B14F-4D97-AF65-F5344CB8AC3E}">
        <p14:creationId xmlns:p14="http://schemas.microsoft.com/office/powerpoint/2010/main" val="365435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CM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DC3835"/>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General_Brand " id="{8E241C18-6C84-5E4C-8761-3B55892AACF5}" vid="{BFDD582E-FF1F-9C4F-8546-5DA410087476}"/>
    </a:ext>
  </a:extLst>
</a:theme>
</file>

<file path=ppt/theme/theme2.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toryboard Layout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7611</TotalTime>
  <Words>4921</Words>
  <Application>Microsoft Office PowerPoint</Application>
  <PresentationFormat>Widescreen</PresentationFormat>
  <Paragraphs>946</Paragraphs>
  <Slides>34</Slides>
  <Notes>26</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34</vt:i4>
      </vt:variant>
    </vt:vector>
  </HeadingPairs>
  <TitlesOfParts>
    <vt:vector size="46" baseType="lpstr">
      <vt:lpstr>-apple-system</vt:lpstr>
      <vt:lpstr>Arial</vt:lpstr>
      <vt:lpstr>Calibri</vt:lpstr>
      <vt:lpstr>Calibri Light</vt:lpstr>
      <vt:lpstr>Open Sans</vt:lpstr>
      <vt:lpstr>Roboto</vt:lpstr>
      <vt:lpstr>Segoe UI</vt:lpstr>
      <vt:lpstr>Slack-Lato</vt:lpstr>
      <vt:lpstr>Symbol</vt:lpstr>
      <vt:lpstr>BCM Theme</vt:lpstr>
      <vt:lpstr>Storyboard Layouts</vt:lpstr>
      <vt:lpstr>1_Storyboard Layouts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Possible Viral mechanistic correlations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Michael Jochum</cp:lastModifiedBy>
  <cp:revision>160</cp:revision>
  <cp:lastPrinted>2017-02-16T22:08:49Z</cp:lastPrinted>
  <dcterms:created xsi:type="dcterms:W3CDTF">2017-10-24T13:41:35Z</dcterms:created>
  <dcterms:modified xsi:type="dcterms:W3CDTF">2021-06-09T15:12:35Z</dcterms:modified>
</cp:coreProperties>
</file>